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at" ContentType="text/plain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8085e96bd6dc4412" Type="http://schemas.microsoft.com/office/2006/relationships/txt" Target="udata/data.dat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6" r:id="rId8"/>
    <p:sldId id="267" r:id="rId9"/>
    <p:sldId id="268" r:id="rId10"/>
    <p:sldId id="269" r:id="rId11"/>
    <p:sldId id="270" r:id="rId12"/>
    <p:sldId id="276" r:id="rId13"/>
    <p:sldId id="277" r:id="rId14"/>
    <p:sldId id="273" r:id="rId15"/>
    <p:sldId id="274" r:id="rId16"/>
    <p:sldId id="261" r:id="rId17"/>
    <p:sldId id="278" r:id="rId18"/>
    <p:sldId id="279" r:id="rId19"/>
    <p:sldId id="280" r:id="rId20"/>
    <p:sldId id="262" r:id="rId21"/>
    <p:sldId id="281" r:id="rId22"/>
    <p:sldId id="282" r:id="rId23"/>
    <p:sldId id="283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0" r:id="rId38"/>
    <p:sldId id="263" r:id="rId39"/>
    <p:sldId id="301" r:id="rId40"/>
    <p:sldId id="304" r:id="rId41"/>
    <p:sldId id="302" r:id="rId42"/>
    <p:sldId id="303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3" r:id="rId51"/>
    <p:sldId id="312" r:id="rId52"/>
    <p:sldId id="314" r:id="rId53"/>
    <p:sldId id="315" r:id="rId54"/>
    <p:sldId id="265" r:id="rId55"/>
    <p:sldId id="28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&#24213;&#23618;&#21387;&#32553;&#26041;&#27861;&#23545;&#2760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Work\MyGitHub\TrajMesa\doc\final_add_spatial_temporal_and_hausdorff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Work\MyGitHub\TrajMesa\doc\final_add_spatial_temporal_and_hausdorff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Work\MyGitHub\TrajMesa\doc\final_add_spatial_temporal_and_hausdorff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&#24213;&#23618;&#21387;&#32553;&#26041;&#27861;&#23545;&#2760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Work\MyGitHub\TrajMesa\doc\final_add_spatial_temporal_and_hausdorff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Work\MyGitHub\TrajMesa\doc\final_add_spatial_temporal_and_hausdorff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Work\MyGitHub\TrajMesa\doc\final_add_spatial_temporal_and_hausdorff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Work\MyGitHub\TrajMesa\doc\final_add_spatial_temporal_and_hausdorff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Work\MyGitHub\TrajMesa\doc\final_add_spatial_temporal_and_hausdorff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Work\MyGitHub\TrajMesa\doc\final_add_spatial_temporal_and_hausdorff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Work\MyGitHub\TrajMesa\doc\final_add_spatial_temporal_and_hausdorff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&#24213;&#23618;&#21387;&#32553;&#26041;&#27861;&#23545;&#2760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Work\MyGitHub\TrajMesa\doc\final_add_spatial_temporal_and_hausdorff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Work\MyGitHub\TrajMesa\doc\final_add_spatial_temporal_and_hausdorff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Work\MyGitHub\TrajMesa\doc\final_add_spatial_temporal_and_hausdorff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&#24213;&#23618;&#21387;&#32553;&#26041;&#27861;&#23545;&#2760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Github\TrajMesa\doc\final_add_spatial_temporal_and_hausdorf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Compressed</a:t>
            </a:r>
            <a:r>
              <a:rPr lang="en-US" altLang="zh-CN" baseline="0"/>
              <a:t> </a:t>
            </a:r>
            <a:r>
              <a:rPr lang="en-US" altLang="zh-CN"/>
              <a:t>Data</a:t>
            </a:r>
            <a:r>
              <a:rPr lang="en-US" altLang="zh-CN" baseline="0"/>
              <a:t> Size of Different Methods 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压缩后大小!$A$2</c:f>
              <c:strCache>
                <c:ptCount val="1"/>
                <c:pt idx="0">
                  <c:v>Kryo(List&lt;GPSPoint&gt;)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压缩后大小!$B$1:$H$1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压缩后大小!$B$2:$H$2</c:f>
              <c:numCache>
                <c:formatCode>General</c:formatCode>
                <c:ptCount val="7"/>
                <c:pt idx="0">
                  <c:v>13406</c:v>
                </c:pt>
                <c:pt idx="1">
                  <c:v>25412</c:v>
                </c:pt>
                <c:pt idx="2">
                  <c:v>73490</c:v>
                </c:pt>
                <c:pt idx="3">
                  <c:v>121635</c:v>
                </c:pt>
                <c:pt idx="4">
                  <c:v>241758</c:v>
                </c:pt>
                <c:pt idx="5">
                  <c:v>722342</c:v>
                </c:pt>
                <c:pt idx="6">
                  <c:v>1202644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5C-419C-8629-683A668E3CFA}"/>
            </c:ext>
          </c:extLst>
        </c:ser>
        <c:ser>
          <c:idx val="1"/>
          <c:order val="1"/>
          <c:tx>
            <c:strRef>
              <c:f>压缩后大小!$A$3</c:f>
              <c:strCache>
                <c:ptCount val="1"/>
                <c:pt idx="0">
                  <c:v>List[Kryo(GPSPoint)]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压缩后大小!$B$1:$H$1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压缩后大小!$B$3:$H$3</c:f>
              <c:numCache>
                <c:formatCode>General</c:formatCode>
                <c:ptCount val="7"/>
                <c:pt idx="0">
                  <c:v>81712</c:v>
                </c:pt>
                <c:pt idx="1">
                  <c:v>163418</c:v>
                </c:pt>
                <c:pt idx="2">
                  <c:v>490295</c:v>
                </c:pt>
                <c:pt idx="3">
                  <c:v>817240</c:v>
                </c:pt>
                <c:pt idx="4">
                  <c:v>1634363</c:v>
                </c:pt>
                <c:pt idx="5">
                  <c:v>4902947</c:v>
                </c:pt>
                <c:pt idx="6">
                  <c:v>8171249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5C-419C-8629-683A668E3CFA}"/>
            </c:ext>
          </c:extLst>
        </c:ser>
        <c:ser>
          <c:idx val="2"/>
          <c:order val="2"/>
          <c:tx>
            <c:strRef>
              <c:f>压缩后大小!$A$4</c:f>
              <c:strCache>
                <c:ptCount val="1"/>
                <c:pt idx="0">
                  <c:v>gzip(GeoJson(FeatureCollection&lt;GPSPoint&gt;))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压缩后大小!$B$1:$H$1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压缩后大小!$B$4:$H$4</c:f>
              <c:numCache>
                <c:formatCode>General</c:formatCode>
                <c:ptCount val="7"/>
                <c:pt idx="0">
                  <c:v>1480</c:v>
                </c:pt>
                <c:pt idx="1">
                  <c:v>2880</c:v>
                </c:pt>
                <c:pt idx="2">
                  <c:v>7726</c:v>
                </c:pt>
                <c:pt idx="3">
                  <c:v>11560</c:v>
                </c:pt>
                <c:pt idx="4">
                  <c:v>22848</c:v>
                </c:pt>
                <c:pt idx="5">
                  <c:v>68442</c:v>
                </c:pt>
                <c:pt idx="6">
                  <c:v>112582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5C-419C-8629-683A668E3CFA}"/>
            </c:ext>
          </c:extLst>
        </c:ser>
        <c:ser>
          <c:idx val="3"/>
          <c:order val="3"/>
          <c:tx>
            <c:strRef>
              <c:f>压缩后大小!$A$5</c:f>
              <c:strCache>
                <c:ptCount val="1"/>
                <c:pt idx="0">
                  <c:v>List[gzip(GeoJson(GPSPoint))]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压缩后大小!$B$1:$H$1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压缩后大小!$B$5:$H$5</c:f>
              <c:numCache>
                <c:formatCode>General</c:formatCode>
                <c:ptCount val="7"/>
                <c:pt idx="0">
                  <c:v>13100</c:v>
                </c:pt>
                <c:pt idx="1">
                  <c:v>26220</c:v>
                </c:pt>
                <c:pt idx="2">
                  <c:v>78580</c:v>
                </c:pt>
                <c:pt idx="3">
                  <c:v>130464</c:v>
                </c:pt>
                <c:pt idx="4">
                  <c:v>260836</c:v>
                </c:pt>
                <c:pt idx="5">
                  <c:v>783668</c:v>
                </c:pt>
                <c:pt idx="6">
                  <c:v>1305704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5C-419C-8629-683A668E3CFA}"/>
            </c:ext>
          </c:extLst>
        </c:ser>
        <c:ser>
          <c:idx val="4"/>
          <c:order val="4"/>
          <c:tx>
            <c:strRef>
              <c:f>压缩后大小!$A$6</c:f>
              <c:strCache>
                <c:ptCount val="1"/>
                <c:pt idx="0">
                  <c:v>gzip(Kryo(List&lt;GPSPoint&gt;))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压缩后大小!$B$1:$H$1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压缩后大小!$B$6:$H$6</c:f>
              <c:numCache>
                <c:formatCode>General</c:formatCode>
                <c:ptCount val="7"/>
                <c:pt idx="0">
                  <c:v>2231</c:v>
                </c:pt>
                <c:pt idx="1">
                  <c:v>3836</c:v>
                </c:pt>
                <c:pt idx="2">
                  <c:v>9208</c:v>
                </c:pt>
                <c:pt idx="3">
                  <c:v>13205</c:v>
                </c:pt>
                <c:pt idx="4">
                  <c:v>25589</c:v>
                </c:pt>
                <c:pt idx="5">
                  <c:v>76684</c:v>
                </c:pt>
                <c:pt idx="6">
                  <c:v>125714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5C-419C-8629-683A668E3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5565712"/>
        <c:axId val="-1105571152"/>
      </c:barChart>
      <c:catAx>
        <c:axId val="-1105565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Number of GPS Points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71152"/>
        <c:crosses val="autoZero"/>
        <c:auto val="1"/>
        <c:lblAlgn val="ctr"/>
        <c:lblOffset val="100"/>
        <c:noMultiLvlLbl val="0"/>
      </c:catAx>
      <c:valAx>
        <c:axId val="-110557115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Bytes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6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ID Temporal Query VS Temporal Window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'C'!$J$3</c:f>
              <c:strCache>
                <c:ptCount val="1"/>
                <c:pt idx="0">
                  <c:v>Tdrive-week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'C'!$K$2:$O$2</c:f>
              <c:strCache>
                <c:ptCount val="5"/>
                <c:pt idx="0">
                  <c:v>1h</c:v>
                </c:pt>
                <c:pt idx="1">
                  <c:v>6h</c:v>
                </c:pt>
                <c:pt idx="2">
                  <c:v>1d</c:v>
                </c:pt>
                <c:pt idx="3">
                  <c:v>1w</c:v>
                </c:pt>
                <c:pt idx="4">
                  <c:v>1m</c:v>
                </c:pt>
              </c:strCache>
            </c:strRef>
          </c:cat>
          <c:val>
            <c:numRef>
              <c:f>'C'!$K$3:$O$3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>
                  <c:v>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236-4FA4-977B-73228A104805}"/>
            </c:ext>
          </c:extLst>
        </c:ser>
        <c:ser>
          <c:idx val="1"/>
          <c:order val="1"/>
          <c:tx>
            <c:strRef>
              <c:f>'C'!$J$4</c:f>
              <c:strCache>
                <c:ptCount val="1"/>
                <c:pt idx="0">
                  <c:v>Tdrive-month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'C'!$K$2:$O$2</c:f>
              <c:strCache>
                <c:ptCount val="5"/>
                <c:pt idx="0">
                  <c:v>1h</c:v>
                </c:pt>
                <c:pt idx="1">
                  <c:v>6h</c:v>
                </c:pt>
                <c:pt idx="2">
                  <c:v>1d</c:v>
                </c:pt>
                <c:pt idx="3">
                  <c:v>1w</c:v>
                </c:pt>
                <c:pt idx="4">
                  <c:v>1m</c:v>
                </c:pt>
              </c:strCache>
            </c:strRef>
          </c:cat>
          <c:val>
            <c:numRef>
              <c:f>'C'!$K$4:$O$4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11</c:v>
                </c:pt>
                <c:pt idx="4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236-4FA4-977B-73228A104805}"/>
            </c:ext>
          </c:extLst>
        </c:ser>
        <c:ser>
          <c:idx val="2"/>
          <c:order val="2"/>
          <c:tx>
            <c:strRef>
              <c:f>'C'!$J$5</c:f>
              <c:strCache>
                <c:ptCount val="1"/>
                <c:pt idx="0">
                  <c:v>Tdrive-year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'C'!$K$2:$O$2</c:f>
              <c:strCache>
                <c:ptCount val="5"/>
                <c:pt idx="0">
                  <c:v>1h</c:v>
                </c:pt>
                <c:pt idx="1">
                  <c:v>6h</c:v>
                </c:pt>
                <c:pt idx="2">
                  <c:v>1d</c:v>
                </c:pt>
                <c:pt idx="3">
                  <c:v>1w</c:v>
                </c:pt>
                <c:pt idx="4">
                  <c:v>1m</c:v>
                </c:pt>
              </c:strCache>
            </c:strRef>
          </c:cat>
          <c:val>
            <c:numRef>
              <c:f>'C'!$K$5:$O$5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236-4FA4-977B-73228A104805}"/>
            </c:ext>
          </c:extLst>
        </c:ser>
        <c:ser>
          <c:idx val="3"/>
          <c:order val="3"/>
          <c:tx>
            <c:strRef>
              <c:f>'C'!$J$6</c:f>
              <c:strCache>
                <c:ptCount val="1"/>
                <c:pt idx="0">
                  <c:v>Lorry-week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'C'!$K$2:$O$2</c:f>
              <c:strCache>
                <c:ptCount val="5"/>
                <c:pt idx="0">
                  <c:v>1h</c:v>
                </c:pt>
                <c:pt idx="1">
                  <c:v>6h</c:v>
                </c:pt>
                <c:pt idx="2">
                  <c:v>1d</c:v>
                </c:pt>
                <c:pt idx="3">
                  <c:v>1w</c:v>
                </c:pt>
                <c:pt idx="4">
                  <c:v>1m</c:v>
                </c:pt>
              </c:strCache>
            </c:strRef>
          </c:cat>
          <c:val>
            <c:numRef>
              <c:f>'C'!$K$6:$O$6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24</c:v>
                </c:pt>
                <c:pt idx="4">
                  <c:v>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236-4FA4-977B-73228A104805}"/>
            </c:ext>
          </c:extLst>
        </c:ser>
        <c:ser>
          <c:idx val="4"/>
          <c:order val="4"/>
          <c:tx>
            <c:strRef>
              <c:f>'C'!$J$7</c:f>
              <c:strCache>
                <c:ptCount val="1"/>
                <c:pt idx="0">
                  <c:v>Lorry-month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'C'!$K$2:$O$2</c:f>
              <c:strCache>
                <c:ptCount val="5"/>
                <c:pt idx="0">
                  <c:v>1h</c:v>
                </c:pt>
                <c:pt idx="1">
                  <c:v>6h</c:v>
                </c:pt>
                <c:pt idx="2">
                  <c:v>1d</c:v>
                </c:pt>
                <c:pt idx="3">
                  <c:v>1w</c:v>
                </c:pt>
                <c:pt idx="4">
                  <c:v>1m</c:v>
                </c:pt>
              </c:strCache>
            </c:strRef>
          </c:cat>
          <c:val>
            <c:numRef>
              <c:f>'C'!$K$7:$O$7</c:f>
              <c:numCache>
                <c:formatCode>General</c:formatCode>
                <c:ptCount val="5"/>
                <c:pt idx="0">
                  <c:v>11</c:v>
                </c:pt>
                <c:pt idx="1">
                  <c:v>11</c:v>
                </c:pt>
                <c:pt idx="2">
                  <c:v>14</c:v>
                </c:pt>
                <c:pt idx="3">
                  <c:v>21</c:v>
                </c:pt>
                <c:pt idx="4">
                  <c:v>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236-4FA4-977B-73228A104805}"/>
            </c:ext>
          </c:extLst>
        </c:ser>
        <c:ser>
          <c:idx val="5"/>
          <c:order val="5"/>
          <c:tx>
            <c:strRef>
              <c:f>'C'!$J$8</c:f>
              <c:strCache>
                <c:ptCount val="1"/>
                <c:pt idx="0">
                  <c:v>Lorry-year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'C'!$K$2:$O$2</c:f>
              <c:strCache>
                <c:ptCount val="5"/>
                <c:pt idx="0">
                  <c:v>1h</c:v>
                </c:pt>
                <c:pt idx="1">
                  <c:v>6h</c:v>
                </c:pt>
                <c:pt idx="2">
                  <c:v>1d</c:v>
                </c:pt>
                <c:pt idx="3">
                  <c:v>1w</c:v>
                </c:pt>
                <c:pt idx="4">
                  <c:v>1m</c:v>
                </c:pt>
              </c:strCache>
            </c:strRef>
          </c:cat>
          <c:val>
            <c:numRef>
              <c:f>'C'!$K$8:$O$8</c:f>
              <c:numCache>
                <c:formatCode>General</c:formatCode>
                <c:ptCount val="5"/>
                <c:pt idx="0">
                  <c:v>11</c:v>
                </c:pt>
                <c:pt idx="1">
                  <c:v>10</c:v>
                </c:pt>
                <c:pt idx="2">
                  <c:v>14</c:v>
                </c:pt>
                <c:pt idx="3">
                  <c:v>23</c:v>
                </c:pt>
                <c:pt idx="4">
                  <c:v>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236-4FA4-977B-73228A104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05568432"/>
        <c:axId val="-1105567344"/>
      </c:lineChart>
      <c:catAx>
        <c:axId val="-110556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Temporal Window (%)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67344"/>
        <c:crosses val="autoZero"/>
        <c:auto val="1"/>
        <c:lblAlgn val="ctr"/>
        <c:lblOffset val="100"/>
        <c:noMultiLvlLbl val="0"/>
      </c:catAx>
      <c:valAx>
        <c:axId val="-110556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</a:t>
                </a:r>
                <a:r>
                  <a:rPr lang="en-US" altLang="zh-CN" baseline="0"/>
                  <a:t> Time (ms)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6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D!$AF$2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D!$AE$3:$AE$7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D!$AF$3:$AF$7</c:f>
              <c:numCache>
                <c:formatCode>General</c:formatCode>
                <c:ptCount val="5"/>
                <c:pt idx="0">
                  <c:v>3030</c:v>
                </c:pt>
                <c:pt idx="1">
                  <c:v>3444</c:v>
                </c:pt>
                <c:pt idx="2">
                  <c:v>4026</c:v>
                </c:pt>
                <c:pt idx="3">
                  <c:v>4335</c:v>
                </c:pt>
                <c:pt idx="4">
                  <c:v>4533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DD-4451-A75F-AE1A020BF259}"/>
            </c:ext>
          </c:extLst>
        </c:ser>
        <c:ser>
          <c:idx val="1"/>
          <c:order val="1"/>
          <c:tx>
            <c:strRef>
              <c:f>D!$AG$2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D!$AE$3:$AE$7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D!$AG$3:$AG$7</c:f>
              <c:numCache>
                <c:formatCode>General</c:formatCode>
                <c:ptCount val="5"/>
                <c:pt idx="0">
                  <c:v>3069</c:v>
                </c:pt>
                <c:pt idx="1">
                  <c:v>3534</c:v>
                </c:pt>
                <c:pt idx="2">
                  <c:v>4434</c:v>
                </c:pt>
                <c:pt idx="3">
                  <c:v>4512</c:v>
                </c:pt>
                <c:pt idx="4">
                  <c:v>4857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DD-4451-A75F-AE1A020BF259}"/>
            </c:ext>
          </c:extLst>
        </c:ser>
        <c:ser>
          <c:idx val="2"/>
          <c:order val="2"/>
          <c:tx>
            <c:strRef>
              <c:f>D!$AH$2</c:f>
              <c:strCache>
                <c:ptCount val="1"/>
                <c:pt idx="0">
                  <c:v>Dita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D!$AE$3:$AE$7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D!$AH$3:$AH$7</c:f>
              <c:numCache>
                <c:formatCode>General</c:formatCode>
                <c:ptCount val="5"/>
                <c:pt idx="0">
                  <c:v>106755</c:v>
                </c:pt>
                <c:pt idx="1">
                  <c:v>120318</c:v>
                </c:pt>
                <c:pt idx="2">
                  <c:v>121550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DD-4451-A75F-AE1A020BF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5566256"/>
        <c:axId val="-1334003008"/>
      </c:barChart>
      <c:catAx>
        <c:axId val="-1105566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Trajectory</a:t>
                </a:r>
                <a:r>
                  <a:rPr lang="en-US" altLang="zh-CN" baseline="0" dirty="0"/>
                  <a:t> Data Size (%)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4003008"/>
        <c:crosses val="autoZero"/>
        <c:auto val="1"/>
        <c:lblAlgn val="ctr"/>
        <c:lblOffset val="100"/>
        <c:noMultiLvlLbl val="0"/>
      </c:catAx>
      <c:valAx>
        <c:axId val="-1334003008"/>
        <c:scaling>
          <c:logBase val="10"/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</a:t>
                </a:r>
                <a:r>
                  <a:rPr lang="en-US" altLang="zh-CN" baseline="0"/>
                  <a:t> Time (ms)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6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D!$W$2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D!$V$3:$V$7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D!$W$3:$W$7</c:f>
              <c:numCache>
                <c:formatCode>General</c:formatCode>
                <c:ptCount val="5"/>
                <c:pt idx="0">
                  <c:v>3347</c:v>
                </c:pt>
                <c:pt idx="1">
                  <c:v>3820</c:v>
                </c:pt>
                <c:pt idx="2">
                  <c:v>7421</c:v>
                </c:pt>
                <c:pt idx="3">
                  <c:v>11398</c:v>
                </c:pt>
                <c:pt idx="4">
                  <c:v>12707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18-4435-B1F2-B5E0C0AE635B}"/>
            </c:ext>
          </c:extLst>
        </c:ser>
        <c:ser>
          <c:idx val="1"/>
          <c:order val="1"/>
          <c:tx>
            <c:strRef>
              <c:f>D!$X$2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D!$V$3:$V$7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D!$X$3:$X$7</c:f>
              <c:numCache>
                <c:formatCode>General</c:formatCode>
                <c:ptCount val="5"/>
                <c:pt idx="0">
                  <c:v>3312</c:v>
                </c:pt>
                <c:pt idx="1">
                  <c:v>3847</c:v>
                </c:pt>
                <c:pt idx="2">
                  <c:v>9421</c:v>
                </c:pt>
                <c:pt idx="3">
                  <c:v>13252</c:v>
                </c:pt>
                <c:pt idx="4">
                  <c:v>13271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18-4435-B1F2-B5E0C0AE635B}"/>
            </c:ext>
          </c:extLst>
        </c:ser>
        <c:ser>
          <c:idx val="2"/>
          <c:order val="2"/>
          <c:tx>
            <c:strRef>
              <c:f>D!$Y$2</c:f>
              <c:strCache>
                <c:ptCount val="1"/>
                <c:pt idx="0">
                  <c:v>Dita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D!$V$3:$V$7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D!$Y$3:$Y$7</c:f>
              <c:numCache>
                <c:formatCode>General</c:formatCode>
                <c:ptCount val="5"/>
                <c:pt idx="0">
                  <c:v>12498</c:v>
                </c:pt>
                <c:pt idx="1">
                  <c:v>14683</c:v>
                </c:pt>
                <c:pt idx="2">
                  <c:v>15807</c:v>
                </c:pt>
                <c:pt idx="3">
                  <c:v>17135</c:v>
                </c:pt>
                <c:pt idx="4">
                  <c:v>17300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18-4435-B1F2-B5E0C0AE6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38048"/>
        <c:axId val="-1102430976"/>
      </c:barChart>
      <c:catAx>
        <c:axId val="-1102438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 Size (%)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0976"/>
        <c:crosses val="autoZero"/>
        <c:auto val="1"/>
        <c:lblAlgn val="ctr"/>
        <c:lblOffset val="100"/>
        <c:noMultiLvlLbl val="0"/>
      </c:catAx>
      <c:valAx>
        <c:axId val="-11024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D!$W$26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D!$V$27:$V$31</c:f>
              <c:strCache>
                <c:ptCount val="5"/>
                <c:pt idx="0">
                  <c:v>1*1</c:v>
                </c:pt>
                <c:pt idx="1">
                  <c:v>2*2</c:v>
                </c:pt>
                <c:pt idx="2">
                  <c:v>3*3</c:v>
                </c:pt>
                <c:pt idx="3">
                  <c:v>4*4</c:v>
                </c:pt>
                <c:pt idx="4">
                  <c:v>5*5</c:v>
                </c:pt>
              </c:strCache>
            </c:strRef>
          </c:cat>
          <c:val>
            <c:numRef>
              <c:f>D!$W$27:$W$31</c:f>
              <c:numCache>
                <c:formatCode>General</c:formatCode>
                <c:ptCount val="5"/>
                <c:pt idx="0">
                  <c:v>11597</c:v>
                </c:pt>
                <c:pt idx="1">
                  <c:v>12236</c:v>
                </c:pt>
                <c:pt idx="2">
                  <c:v>12390</c:v>
                </c:pt>
                <c:pt idx="3">
                  <c:v>12451</c:v>
                </c:pt>
                <c:pt idx="4">
                  <c:v>14327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48-45B7-91ED-0F46BA933EDE}"/>
            </c:ext>
          </c:extLst>
        </c:ser>
        <c:ser>
          <c:idx val="1"/>
          <c:order val="1"/>
          <c:tx>
            <c:strRef>
              <c:f>D!$X$26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D!$V$27:$V$31</c:f>
              <c:strCache>
                <c:ptCount val="5"/>
                <c:pt idx="0">
                  <c:v>1*1</c:v>
                </c:pt>
                <c:pt idx="1">
                  <c:v>2*2</c:v>
                </c:pt>
                <c:pt idx="2">
                  <c:v>3*3</c:v>
                </c:pt>
                <c:pt idx="3">
                  <c:v>4*4</c:v>
                </c:pt>
                <c:pt idx="4">
                  <c:v>5*5</c:v>
                </c:pt>
              </c:strCache>
            </c:strRef>
          </c:cat>
          <c:val>
            <c:numRef>
              <c:f>D!$X$27:$X$31</c:f>
              <c:numCache>
                <c:formatCode>General</c:formatCode>
                <c:ptCount val="5"/>
                <c:pt idx="0">
                  <c:v>12522</c:v>
                </c:pt>
                <c:pt idx="1">
                  <c:v>12600</c:v>
                </c:pt>
                <c:pt idx="2">
                  <c:v>14567</c:v>
                </c:pt>
                <c:pt idx="3">
                  <c:v>15119</c:v>
                </c:pt>
                <c:pt idx="4">
                  <c:v>15504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48-45B7-91ED-0F46BA933EDE}"/>
            </c:ext>
          </c:extLst>
        </c:ser>
        <c:ser>
          <c:idx val="2"/>
          <c:order val="2"/>
          <c:tx>
            <c:strRef>
              <c:f>D!$Y$26</c:f>
              <c:strCache>
                <c:ptCount val="1"/>
                <c:pt idx="0">
                  <c:v>Dita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D!$V$27:$V$31</c:f>
              <c:strCache>
                <c:ptCount val="5"/>
                <c:pt idx="0">
                  <c:v>1*1</c:v>
                </c:pt>
                <c:pt idx="1">
                  <c:v>2*2</c:v>
                </c:pt>
                <c:pt idx="2">
                  <c:v>3*3</c:v>
                </c:pt>
                <c:pt idx="3">
                  <c:v>4*4</c:v>
                </c:pt>
                <c:pt idx="4">
                  <c:v>5*5</c:v>
                </c:pt>
              </c:strCache>
            </c:strRef>
          </c:cat>
          <c:val>
            <c:numRef>
              <c:f>D!$Y$27:$Y$31</c:f>
              <c:numCache>
                <c:formatCode>General</c:formatCode>
                <c:ptCount val="5"/>
                <c:pt idx="0">
                  <c:v>17661</c:v>
                </c:pt>
                <c:pt idx="1">
                  <c:v>17753</c:v>
                </c:pt>
                <c:pt idx="2">
                  <c:v>17752</c:v>
                </c:pt>
                <c:pt idx="3">
                  <c:v>18253</c:v>
                </c:pt>
                <c:pt idx="4">
                  <c:v>18817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48-45B7-91ED-0F46BA933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37504"/>
        <c:axId val="-1102424992"/>
      </c:barChart>
      <c:catAx>
        <c:axId val="-1102437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Spatial Window (km^2)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24992"/>
        <c:crosses val="autoZero"/>
        <c:auto val="1"/>
        <c:lblAlgn val="ctr"/>
        <c:lblOffset val="100"/>
        <c:noMultiLvlLbl val="0"/>
      </c:catAx>
      <c:valAx>
        <c:axId val="-110242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Lorry (60% of Data Size)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D!$AF$26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D!$AE$27:$AE$31</c:f>
              <c:strCache>
                <c:ptCount val="5"/>
                <c:pt idx="0">
                  <c:v>1*1</c:v>
                </c:pt>
                <c:pt idx="1">
                  <c:v>2*2</c:v>
                </c:pt>
                <c:pt idx="2">
                  <c:v>3*3</c:v>
                </c:pt>
                <c:pt idx="3">
                  <c:v>4*4</c:v>
                </c:pt>
                <c:pt idx="4">
                  <c:v>5*5</c:v>
                </c:pt>
              </c:strCache>
            </c:strRef>
          </c:cat>
          <c:val>
            <c:numRef>
              <c:f>D!$AF$27:$AF$31</c:f>
              <c:numCache>
                <c:formatCode>General</c:formatCode>
                <c:ptCount val="5"/>
                <c:pt idx="0">
                  <c:v>3945</c:v>
                </c:pt>
                <c:pt idx="1">
                  <c:v>4008</c:v>
                </c:pt>
                <c:pt idx="2">
                  <c:v>3936</c:v>
                </c:pt>
                <c:pt idx="3">
                  <c:v>3984</c:v>
                </c:pt>
                <c:pt idx="4">
                  <c:v>4125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91-497E-A842-2FD7C9425522}"/>
            </c:ext>
          </c:extLst>
        </c:ser>
        <c:ser>
          <c:idx val="1"/>
          <c:order val="1"/>
          <c:tx>
            <c:strRef>
              <c:f>D!$AG$26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D!$AE$27:$AE$31</c:f>
              <c:strCache>
                <c:ptCount val="5"/>
                <c:pt idx="0">
                  <c:v>1*1</c:v>
                </c:pt>
                <c:pt idx="1">
                  <c:v>2*2</c:v>
                </c:pt>
                <c:pt idx="2">
                  <c:v>3*3</c:v>
                </c:pt>
                <c:pt idx="3">
                  <c:v>4*4</c:v>
                </c:pt>
                <c:pt idx="4">
                  <c:v>5*5</c:v>
                </c:pt>
              </c:strCache>
            </c:strRef>
          </c:cat>
          <c:val>
            <c:numRef>
              <c:f>D!$AG$27:$AG$31</c:f>
              <c:numCache>
                <c:formatCode>General</c:formatCode>
                <c:ptCount val="5"/>
                <c:pt idx="0">
                  <c:v>3954</c:v>
                </c:pt>
                <c:pt idx="1">
                  <c:v>4008</c:v>
                </c:pt>
                <c:pt idx="2">
                  <c:v>4038</c:v>
                </c:pt>
                <c:pt idx="3">
                  <c:v>4026</c:v>
                </c:pt>
                <c:pt idx="4">
                  <c:v>4251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91-497E-A842-2FD7C9425522}"/>
            </c:ext>
          </c:extLst>
        </c:ser>
        <c:ser>
          <c:idx val="2"/>
          <c:order val="2"/>
          <c:tx>
            <c:strRef>
              <c:f>D!$AH$26</c:f>
              <c:strCache>
                <c:ptCount val="1"/>
                <c:pt idx="0">
                  <c:v>Dita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D!$AE$27:$AE$31</c:f>
              <c:strCache>
                <c:ptCount val="5"/>
                <c:pt idx="0">
                  <c:v>1*1</c:v>
                </c:pt>
                <c:pt idx="1">
                  <c:v>2*2</c:v>
                </c:pt>
                <c:pt idx="2">
                  <c:v>3*3</c:v>
                </c:pt>
                <c:pt idx="3">
                  <c:v>4*4</c:v>
                </c:pt>
                <c:pt idx="4">
                  <c:v>5*5</c:v>
                </c:pt>
              </c:strCache>
            </c:strRef>
          </c:cat>
          <c:val>
            <c:numRef>
              <c:f>D!$AH$27:$AH$31</c:f>
              <c:numCache>
                <c:formatCode>General</c:formatCode>
                <c:ptCount val="5"/>
                <c:pt idx="0">
                  <c:v>121550</c:v>
                </c:pt>
                <c:pt idx="1">
                  <c:v>130746</c:v>
                </c:pt>
                <c:pt idx="2">
                  <c:v>139825</c:v>
                </c:pt>
                <c:pt idx="3">
                  <c:v>142123</c:v>
                </c:pt>
                <c:pt idx="4">
                  <c:v>145381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91-497E-A842-2FD7C9425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36416"/>
        <c:axId val="-1102422816"/>
      </c:barChart>
      <c:catAx>
        <c:axId val="-110243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Spatial Window (km^2)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22816"/>
        <c:crosses val="autoZero"/>
        <c:auto val="1"/>
        <c:lblAlgn val="ctr"/>
        <c:lblOffset val="100"/>
        <c:noMultiLvlLbl val="0"/>
      </c:catAx>
      <c:valAx>
        <c:axId val="-1102422816"/>
        <c:scaling>
          <c:logBase val="10"/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E!$W$2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E!$V$3:$V$7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E!$W$3:$W$7</c:f>
              <c:numCache>
                <c:formatCode>General</c:formatCode>
                <c:ptCount val="5"/>
                <c:pt idx="0">
                  <c:v>111</c:v>
                </c:pt>
                <c:pt idx="1">
                  <c:v>177</c:v>
                </c:pt>
                <c:pt idx="2">
                  <c:v>213</c:v>
                </c:pt>
                <c:pt idx="3">
                  <c:v>252</c:v>
                </c:pt>
                <c:pt idx="4">
                  <c:v>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2A-4186-9543-044894EA52DC}"/>
            </c:ext>
          </c:extLst>
        </c:ser>
        <c:ser>
          <c:idx val="1"/>
          <c:order val="1"/>
          <c:tx>
            <c:strRef>
              <c:f>E!$X$2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E!$V$3:$V$7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E!$X$3:$X$7</c:f>
              <c:numCache>
                <c:formatCode>General</c:formatCode>
                <c:ptCount val="5"/>
                <c:pt idx="0">
                  <c:v>159</c:v>
                </c:pt>
                <c:pt idx="1">
                  <c:v>204</c:v>
                </c:pt>
                <c:pt idx="2">
                  <c:v>267</c:v>
                </c:pt>
                <c:pt idx="3">
                  <c:v>345</c:v>
                </c:pt>
                <c:pt idx="4">
                  <c:v>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2A-4186-9543-044894EA52DC}"/>
            </c:ext>
          </c:extLst>
        </c:ser>
        <c:ser>
          <c:idx val="2"/>
          <c:order val="2"/>
          <c:tx>
            <c:strRef>
              <c:f>E!$Y$2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E!$V$3:$V$7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E!$Y$3:$Y$7</c:f>
              <c:numCache>
                <c:formatCode>General</c:formatCode>
                <c:ptCount val="5"/>
                <c:pt idx="0">
                  <c:v>159</c:v>
                </c:pt>
                <c:pt idx="1">
                  <c:v>222</c:v>
                </c:pt>
                <c:pt idx="2">
                  <c:v>267</c:v>
                </c:pt>
                <c:pt idx="3">
                  <c:v>333</c:v>
                </c:pt>
                <c:pt idx="4">
                  <c:v>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2A-4186-9543-044894EA52DC}"/>
            </c:ext>
          </c:extLst>
        </c:ser>
        <c:ser>
          <c:idx val="3"/>
          <c:order val="3"/>
          <c:tx>
            <c:strRef>
              <c:f>E!$Z$2</c:f>
              <c:strCache>
                <c:ptCount val="1"/>
                <c:pt idx="0">
                  <c:v>Dita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E!$V$3:$V$7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E!$Z$3:$Z$7</c:f>
              <c:numCache>
                <c:formatCode>General</c:formatCode>
                <c:ptCount val="5"/>
                <c:pt idx="0">
                  <c:v>3440</c:v>
                </c:pt>
                <c:pt idx="1">
                  <c:v>4113</c:v>
                </c:pt>
                <c:pt idx="2">
                  <c:v>5147</c:v>
                </c:pt>
                <c:pt idx="3">
                  <c:v>5629</c:v>
                </c:pt>
                <c:pt idx="4">
                  <c:v>5911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2A-4186-9543-044894EA5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28256"/>
        <c:axId val="-1102434784"/>
      </c:barChart>
      <c:catAx>
        <c:axId val="-1102428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 Size (%)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4784"/>
        <c:crosses val="autoZero"/>
        <c:auto val="1"/>
        <c:lblAlgn val="ctr"/>
        <c:lblOffset val="100"/>
        <c:noMultiLvlLbl val="0"/>
      </c:catAx>
      <c:valAx>
        <c:axId val="-110243478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2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E!$AI$2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E!$AH$3:$AH$7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E!$AI$3:$AI$7</c:f>
              <c:numCache>
                <c:formatCode>General</c:formatCode>
                <c:ptCount val="5"/>
                <c:pt idx="0">
                  <c:v>63</c:v>
                </c:pt>
                <c:pt idx="1">
                  <c:v>66</c:v>
                </c:pt>
                <c:pt idx="2">
                  <c:v>72</c:v>
                </c:pt>
                <c:pt idx="3">
                  <c:v>66</c:v>
                </c:pt>
                <c:pt idx="4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CE-4BD2-9CF4-485DA8DBE3A3}"/>
            </c:ext>
          </c:extLst>
        </c:ser>
        <c:ser>
          <c:idx val="1"/>
          <c:order val="1"/>
          <c:tx>
            <c:strRef>
              <c:f>E!$AJ$2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E!$AH$3:$AH$7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E!$AJ$3:$AJ$7</c:f>
              <c:numCache>
                <c:formatCode>General</c:formatCode>
                <c:ptCount val="5"/>
                <c:pt idx="0">
                  <c:v>108</c:v>
                </c:pt>
                <c:pt idx="1">
                  <c:v>105</c:v>
                </c:pt>
                <c:pt idx="2">
                  <c:v>108</c:v>
                </c:pt>
                <c:pt idx="3">
                  <c:v>114</c:v>
                </c:pt>
                <c:pt idx="4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CE-4BD2-9CF4-485DA8DBE3A3}"/>
            </c:ext>
          </c:extLst>
        </c:ser>
        <c:ser>
          <c:idx val="2"/>
          <c:order val="2"/>
          <c:tx>
            <c:strRef>
              <c:f>E!$AK$2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E!$AH$3:$AH$7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E!$AK$3:$AK$7</c:f>
              <c:numCache>
                <c:formatCode>General</c:formatCode>
                <c:ptCount val="5"/>
                <c:pt idx="0">
                  <c:v>105</c:v>
                </c:pt>
                <c:pt idx="1">
                  <c:v>120</c:v>
                </c:pt>
                <c:pt idx="2">
                  <c:v>120</c:v>
                </c:pt>
                <c:pt idx="3">
                  <c:v>132</c:v>
                </c:pt>
                <c:pt idx="4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CE-4BD2-9CF4-485DA8DBE3A3}"/>
            </c:ext>
          </c:extLst>
        </c:ser>
        <c:ser>
          <c:idx val="3"/>
          <c:order val="3"/>
          <c:tx>
            <c:strRef>
              <c:f>E!$AL$2</c:f>
              <c:strCache>
                <c:ptCount val="1"/>
                <c:pt idx="0">
                  <c:v>Dita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E!$AH$3:$AH$7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E!$AL$3:$AL$7</c:f>
              <c:numCache>
                <c:formatCode>General</c:formatCode>
                <c:ptCount val="5"/>
                <c:pt idx="0">
                  <c:v>41632</c:v>
                </c:pt>
                <c:pt idx="1">
                  <c:v>106755</c:v>
                </c:pt>
                <c:pt idx="2">
                  <c:v>152437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CE-4BD2-9CF4-485DA8DBE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33152"/>
        <c:axId val="-1102435872"/>
      </c:barChart>
      <c:catAx>
        <c:axId val="-1102433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</a:t>
                </a:r>
                <a:r>
                  <a:rPr lang="en-US" altLang="zh-CN" baseline="0"/>
                  <a:t> Data Size (%)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5872"/>
        <c:crosses val="autoZero"/>
        <c:auto val="1"/>
        <c:lblAlgn val="ctr"/>
        <c:lblOffset val="100"/>
        <c:noMultiLvlLbl val="0"/>
      </c:catAx>
      <c:valAx>
        <c:axId val="-110243587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E!$W$25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E!$V$26:$V$30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E!$W$26:$W$30</c:f>
              <c:numCache>
                <c:formatCode>General</c:formatCode>
                <c:ptCount val="5"/>
                <c:pt idx="0">
                  <c:v>288</c:v>
                </c:pt>
                <c:pt idx="1">
                  <c:v>309</c:v>
                </c:pt>
                <c:pt idx="2">
                  <c:v>336</c:v>
                </c:pt>
                <c:pt idx="3">
                  <c:v>396</c:v>
                </c:pt>
                <c:pt idx="4">
                  <c:v>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57-44EC-8CFA-8E9703700601}"/>
            </c:ext>
          </c:extLst>
        </c:ser>
        <c:ser>
          <c:idx val="1"/>
          <c:order val="1"/>
          <c:tx>
            <c:strRef>
              <c:f>E!$X$25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E!$V$26:$V$30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E!$X$26:$X$30</c:f>
              <c:numCache>
                <c:formatCode>General</c:formatCode>
                <c:ptCount val="5"/>
                <c:pt idx="0">
                  <c:v>348</c:v>
                </c:pt>
                <c:pt idx="1">
                  <c:v>369</c:v>
                </c:pt>
                <c:pt idx="2">
                  <c:v>372</c:v>
                </c:pt>
                <c:pt idx="3">
                  <c:v>471</c:v>
                </c:pt>
                <c:pt idx="4">
                  <c:v>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57-44EC-8CFA-8E9703700601}"/>
            </c:ext>
          </c:extLst>
        </c:ser>
        <c:ser>
          <c:idx val="2"/>
          <c:order val="2"/>
          <c:tx>
            <c:strRef>
              <c:f>E!$Y$25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E!$V$26:$V$30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E!$Y$26:$Y$30</c:f>
              <c:numCache>
                <c:formatCode>General</c:formatCode>
                <c:ptCount val="5"/>
                <c:pt idx="0">
                  <c:v>294</c:v>
                </c:pt>
                <c:pt idx="1">
                  <c:v>321</c:v>
                </c:pt>
                <c:pt idx="2">
                  <c:v>336</c:v>
                </c:pt>
                <c:pt idx="3">
                  <c:v>432</c:v>
                </c:pt>
                <c:pt idx="4">
                  <c:v>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57-44EC-8CFA-8E9703700601}"/>
            </c:ext>
          </c:extLst>
        </c:ser>
        <c:ser>
          <c:idx val="3"/>
          <c:order val="3"/>
          <c:tx>
            <c:strRef>
              <c:f>E!$Z$25</c:f>
              <c:strCache>
                <c:ptCount val="1"/>
                <c:pt idx="0">
                  <c:v>Dita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E!$V$26:$V$30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E!$Z$26:$Z$30</c:f>
              <c:numCache>
                <c:formatCode>General</c:formatCode>
                <c:ptCount val="5"/>
                <c:pt idx="0">
                  <c:v>5962</c:v>
                </c:pt>
                <c:pt idx="1">
                  <c:v>5987</c:v>
                </c:pt>
                <c:pt idx="2">
                  <c:v>6058</c:v>
                </c:pt>
                <c:pt idx="3">
                  <c:v>6225</c:v>
                </c:pt>
                <c:pt idx="4">
                  <c:v>6377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57-44EC-8CFA-8E9703700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35328"/>
        <c:axId val="-1102434240"/>
      </c:barChart>
      <c:catAx>
        <c:axId val="-1102435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Threshold (km)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4240"/>
        <c:crosses val="autoZero"/>
        <c:auto val="1"/>
        <c:lblAlgn val="ctr"/>
        <c:lblOffset val="100"/>
        <c:noMultiLvlLbl val="0"/>
      </c:catAx>
      <c:valAx>
        <c:axId val="-110243424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</a:t>
                </a:r>
                <a:r>
                  <a:rPr lang="en-US" altLang="zh-CN" baseline="0"/>
                  <a:t>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 (60% of Data</a:t>
            </a:r>
            <a:r>
              <a:rPr lang="en-US" altLang="zh-CN" baseline="0"/>
              <a:t> Size</a:t>
            </a:r>
            <a:r>
              <a:rPr lang="en-US" altLang="zh-CN"/>
              <a:t>)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E!$AI$25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E!$AH$26:$AH$30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E!$AI$26:$AI$30</c:f>
              <c:numCache>
                <c:formatCode>General</c:formatCode>
                <c:ptCount val="5"/>
                <c:pt idx="0">
                  <c:v>36</c:v>
                </c:pt>
                <c:pt idx="1">
                  <c:v>54</c:v>
                </c:pt>
                <c:pt idx="2">
                  <c:v>87</c:v>
                </c:pt>
                <c:pt idx="3">
                  <c:v>81</c:v>
                </c:pt>
                <c:pt idx="4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F5-43AB-9D3D-267B003D481F}"/>
            </c:ext>
          </c:extLst>
        </c:ser>
        <c:ser>
          <c:idx val="1"/>
          <c:order val="1"/>
          <c:tx>
            <c:strRef>
              <c:f>E!$AJ$25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E!$AH$26:$AH$30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E!$AJ$26:$AJ$30</c:f>
              <c:numCache>
                <c:formatCode>General</c:formatCode>
                <c:ptCount val="5"/>
                <c:pt idx="0">
                  <c:v>72</c:v>
                </c:pt>
                <c:pt idx="1">
                  <c:v>96</c:v>
                </c:pt>
                <c:pt idx="2">
                  <c:v>93</c:v>
                </c:pt>
                <c:pt idx="3">
                  <c:v>105</c:v>
                </c:pt>
                <c:pt idx="4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F5-43AB-9D3D-267B003D481F}"/>
            </c:ext>
          </c:extLst>
        </c:ser>
        <c:ser>
          <c:idx val="2"/>
          <c:order val="2"/>
          <c:tx>
            <c:strRef>
              <c:f>E!$AK$25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E!$AH$26:$AH$30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E!$AK$26:$AK$30</c:f>
              <c:numCache>
                <c:formatCode>General</c:formatCode>
                <c:ptCount val="5"/>
                <c:pt idx="0">
                  <c:v>90</c:v>
                </c:pt>
                <c:pt idx="1">
                  <c:v>114</c:v>
                </c:pt>
                <c:pt idx="2">
                  <c:v>129</c:v>
                </c:pt>
                <c:pt idx="3">
                  <c:v>147</c:v>
                </c:pt>
                <c:pt idx="4">
                  <c:v>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F5-43AB-9D3D-267B003D481F}"/>
            </c:ext>
          </c:extLst>
        </c:ser>
        <c:ser>
          <c:idx val="3"/>
          <c:order val="3"/>
          <c:tx>
            <c:strRef>
              <c:f>E!$AL$25</c:f>
              <c:strCache>
                <c:ptCount val="1"/>
                <c:pt idx="0">
                  <c:v>Dita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E!$AH$26:$AH$30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E!$AL$26:$AL$30</c:f>
              <c:numCache>
                <c:formatCode>General</c:formatCode>
                <c:ptCount val="5"/>
                <c:pt idx="0">
                  <c:v>143259</c:v>
                </c:pt>
                <c:pt idx="1">
                  <c:v>149845</c:v>
                </c:pt>
                <c:pt idx="2">
                  <c:v>152437</c:v>
                </c:pt>
                <c:pt idx="3">
                  <c:v>143796</c:v>
                </c:pt>
                <c:pt idx="4">
                  <c:v>150344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F5-43AB-9D3D-267B003D4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30432"/>
        <c:axId val="-1102433696"/>
      </c:barChart>
      <c:catAx>
        <c:axId val="-1102430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Threshold (km)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3696"/>
        <c:crosses val="autoZero"/>
        <c:auto val="1"/>
        <c:lblAlgn val="ctr"/>
        <c:lblOffset val="100"/>
        <c:noMultiLvlLbl val="0"/>
      </c:catAx>
      <c:valAx>
        <c:axId val="-110243369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</a:t>
                </a:r>
                <a:r>
                  <a:rPr lang="en-US" altLang="zh-CN" baseline="0"/>
                  <a:t>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E!$B$54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E!$A$55:$A$59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E!$B$55:$B$59</c:f>
              <c:numCache>
                <c:formatCode>General</c:formatCode>
                <c:ptCount val="5"/>
                <c:pt idx="0">
                  <c:v>29</c:v>
                </c:pt>
                <c:pt idx="1">
                  <c:v>41</c:v>
                </c:pt>
                <c:pt idx="2">
                  <c:v>45</c:v>
                </c:pt>
                <c:pt idx="3">
                  <c:v>53</c:v>
                </c:pt>
                <c:pt idx="4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71-48B7-A37B-0AECB7AD3813}"/>
            </c:ext>
          </c:extLst>
        </c:ser>
        <c:ser>
          <c:idx val="1"/>
          <c:order val="1"/>
          <c:tx>
            <c:strRef>
              <c:f>E!$C$54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E!$A$55:$A$59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E!$C$55:$C$59</c:f>
              <c:numCache>
                <c:formatCode>General</c:formatCode>
                <c:ptCount val="5"/>
                <c:pt idx="0">
                  <c:v>32</c:v>
                </c:pt>
                <c:pt idx="1">
                  <c:v>45</c:v>
                </c:pt>
                <c:pt idx="2">
                  <c:v>57</c:v>
                </c:pt>
                <c:pt idx="3">
                  <c:v>72</c:v>
                </c:pt>
                <c:pt idx="4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71-48B7-A37B-0AECB7AD3813}"/>
            </c:ext>
          </c:extLst>
        </c:ser>
        <c:ser>
          <c:idx val="2"/>
          <c:order val="2"/>
          <c:tx>
            <c:strRef>
              <c:f>E!$D$54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E!$A$55:$A$59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E!$D$55:$D$59</c:f>
              <c:numCache>
                <c:formatCode>General</c:formatCode>
                <c:ptCount val="5"/>
                <c:pt idx="0">
                  <c:v>31</c:v>
                </c:pt>
                <c:pt idx="1">
                  <c:v>56</c:v>
                </c:pt>
                <c:pt idx="2">
                  <c:v>63</c:v>
                </c:pt>
                <c:pt idx="3">
                  <c:v>76</c:v>
                </c:pt>
                <c:pt idx="4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71-48B7-A37B-0AECB7AD3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23904"/>
        <c:axId val="-1102424448"/>
      </c:barChart>
      <c:catAx>
        <c:axId val="-1102423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 Size (%)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24448"/>
        <c:crosses val="autoZero"/>
        <c:auto val="1"/>
        <c:lblAlgn val="ctr"/>
        <c:lblOffset val="100"/>
        <c:noMultiLvlLbl val="0"/>
      </c:catAx>
      <c:valAx>
        <c:axId val="-110242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</a:t>
                </a:r>
                <a:r>
                  <a:rPr lang="en-US" altLang="zh-CN" baseline="0"/>
                  <a:t>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2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Compress</a:t>
            </a:r>
            <a:r>
              <a:rPr lang="en-US" altLang="zh-CN" baseline="0"/>
              <a:t> Ratio of Different Methods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压缩后大小!$N$2</c:f>
              <c:strCache>
                <c:ptCount val="1"/>
                <c:pt idx="0">
                  <c:v>Kryo(List&lt;GPSPoint&gt;)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压缩后大小!$O$1:$U$1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压缩后大小!$O$2:$U$2</c:f>
              <c:numCache>
                <c:formatCode>General</c:formatCode>
                <c:ptCount val="7"/>
                <c:pt idx="0">
                  <c:v>3.8052795912574511</c:v>
                </c:pt>
                <c:pt idx="1">
                  <c:v>3.6209746366486177</c:v>
                </c:pt>
                <c:pt idx="2">
                  <c:v>3.525207463903679</c:v>
                </c:pt>
                <c:pt idx="3">
                  <c:v>3.5666950121690175</c:v>
                </c:pt>
                <c:pt idx="4">
                  <c:v>3.554585152838428</c:v>
                </c:pt>
                <c:pt idx="5">
                  <c:v>3.5253219847633734</c:v>
                </c:pt>
                <c:pt idx="6">
                  <c:v>3.5310815413343981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C3-4E2B-B137-18C994C5AB26}"/>
            </c:ext>
          </c:extLst>
        </c:ser>
        <c:ser>
          <c:idx val="1"/>
          <c:order val="1"/>
          <c:tx>
            <c:strRef>
              <c:f>压缩后大小!$N$3</c:f>
              <c:strCache>
                <c:ptCount val="1"/>
                <c:pt idx="0">
                  <c:v>List[Kryo(GPSPoint)]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压缩后大小!$O$1:$U$1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压缩后大小!$O$3:$U$3</c:f>
              <c:numCache>
                <c:formatCode>General</c:formatCode>
                <c:ptCount val="7"/>
                <c:pt idx="0">
                  <c:v>23.193868861765541</c:v>
                </c:pt>
                <c:pt idx="1">
                  <c:v>23.285551439156453</c:v>
                </c:pt>
                <c:pt idx="2">
                  <c:v>23.518731711996931</c:v>
                </c:pt>
                <c:pt idx="3">
                  <c:v>23.963874145969562</c:v>
                </c:pt>
                <c:pt idx="4">
                  <c:v>24.030155999588313</c:v>
                </c:pt>
                <c:pt idx="5">
                  <c:v>23.928370286138183</c:v>
                </c:pt>
                <c:pt idx="6">
                  <c:v>23.991593949287701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C3-4E2B-B137-18C994C5AB26}"/>
            </c:ext>
          </c:extLst>
        </c:ser>
        <c:ser>
          <c:idx val="2"/>
          <c:order val="2"/>
          <c:tx>
            <c:strRef>
              <c:f>压缩后大小!$N$4</c:f>
              <c:strCache>
                <c:ptCount val="1"/>
                <c:pt idx="0">
                  <c:v>gzip(GeoJson(FeatureCollection&lt;GPSPoint&gt;))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压缩后大小!$O$1:$U$1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压缩后大小!$O$4:$U$4</c:f>
              <c:numCache>
                <c:formatCode>General</c:formatCode>
                <c:ptCount val="7"/>
                <c:pt idx="0">
                  <c:v>0.42009650865739429</c:v>
                </c:pt>
                <c:pt idx="1">
                  <c:v>0.41037332573382729</c:v>
                </c:pt>
                <c:pt idx="2">
                  <c:v>0.37060488319662299</c:v>
                </c:pt>
                <c:pt idx="3">
                  <c:v>0.33897311087001142</c:v>
                </c:pt>
                <c:pt idx="4">
                  <c:v>0.33593577698381194</c:v>
                </c:pt>
                <c:pt idx="5">
                  <c:v>0.33402472413507012</c:v>
                </c:pt>
                <c:pt idx="6">
                  <c:v>0.33055186912046225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C3-4E2B-B137-18C994C5AB26}"/>
            </c:ext>
          </c:extLst>
        </c:ser>
        <c:ser>
          <c:idx val="3"/>
          <c:order val="3"/>
          <c:tx>
            <c:strRef>
              <c:f>压缩后大小!$N$5</c:f>
              <c:strCache>
                <c:ptCount val="1"/>
                <c:pt idx="0">
                  <c:v>List[gzip(GeoJson(GPSPoint))]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压缩后大小!$O$1:$U$1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压缩后大小!$O$5:$U$5</c:f>
              <c:numCache>
                <c:formatCode>General</c:formatCode>
                <c:ptCount val="7"/>
                <c:pt idx="0">
                  <c:v>3.7184217996026114</c:v>
                </c:pt>
                <c:pt idx="1">
                  <c:v>3.7361071530350527</c:v>
                </c:pt>
                <c:pt idx="2">
                  <c:v>3.7693672950544443</c:v>
                </c:pt>
                <c:pt idx="3">
                  <c:v>3.8255871917426618</c:v>
                </c:pt>
                <c:pt idx="4">
                  <c:v>3.8350903503741933</c:v>
                </c:pt>
                <c:pt idx="5">
                  <c:v>3.8246177422267338</c:v>
                </c:pt>
                <c:pt idx="6">
                  <c:v>3.8336758781871354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C3-4E2B-B137-18C994C5AB26}"/>
            </c:ext>
          </c:extLst>
        </c:ser>
        <c:ser>
          <c:idx val="4"/>
          <c:order val="4"/>
          <c:tx>
            <c:strRef>
              <c:f>压缩后大小!$N$6</c:f>
              <c:strCache>
                <c:ptCount val="1"/>
                <c:pt idx="0">
                  <c:v>gzip(Kryo(List&lt;GPSPoint&gt;))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压缩后大小!$O$1:$U$1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压缩后大小!$O$6:$U$6</c:f>
              <c:numCache>
                <c:formatCode>General</c:formatCode>
                <c:ptCount val="7"/>
                <c:pt idx="0">
                  <c:v>0.63326710190178825</c:v>
                </c:pt>
                <c:pt idx="1">
                  <c:v>0.54659447135936168</c:v>
                </c:pt>
                <c:pt idx="2">
                  <c:v>0.44169424857293615</c:v>
                </c:pt>
                <c:pt idx="3">
                  <c:v>0.38720933642201566</c:v>
                </c:pt>
                <c:pt idx="4">
                  <c:v>0.37623689588755088</c:v>
                </c:pt>
                <c:pt idx="5">
                  <c:v>0.37424902757917239</c:v>
                </c:pt>
                <c:pt idx="6">
                  <c:v>0.36910871786439919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C3-4E2B-B137-18C994C5A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5573328"/>
        <c:axId val="-1105578224"/>
      </c:barChart>
      <c:catAx>
        <c:axId val="-110557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Number of GPS Points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78224"/>
        <c:crosses val="autoZero"/>
        <c:auto val="1"/>
        <c:lblAlgn val="ctr"/>
        <c:lblOffset val="100"/>
        <c:noMultiLvlLbl val="0"/>
      </c:catAx>
      <c:valAx>
        <c:axId val="-110557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Compressed Size/Original Size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7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E!$J$54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E!$I$55:$I$59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E!$J$55:$J$59</c:f>
              <c:numCache>
                <c:formatCode>General</c:formatCode>
                <c:ptCount val="5"/>
                <c:pt idx="0">
                  <c:v>13</c:v>
                </c:pt>
                <c:pt idx="1">
                  <c:v>16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83-43FE-A187-7C544AA4D79E}"/>
            </c:ext>
          </c:extLst>
        </c:ser>
        <c:ser>
          <c:idx val="1"/>
          <c:order val="1"/>
          <c:tx>
            <c:strRef>
              <c:f>E!$K$54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E!$I$55:$I$59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E!$K$55:$K$59</c:f>
              <c:numCache>
                <c:formatCode>General</c:formatCode>
                <c:ptCount val="5"/>
                <c:pt idx="0">
                  <c:v>22</c:v>
                </c:pt>
                <c:pt idx="1">
                  <c:v>24</c:v>
                </c:pt>
                <c:pt idx="2">
                  <c:v>23</c:v>
                </c:pt>
                <c:pt idx="3">
                  <c:v>24</c:v>
                </c:pt>
                <c:pt idx="4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83-43FE-A187-7C544AA4D79E}"/>
            </c:ext>
          </c:extLst>
        </c:ser>
        <c:ser>
          <c:idx val="2"/>
          <c:order val="2"/>
          <c:tx>
            <c:strRef>
              <c:f>E!$L$54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E!$I$55:$I$59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E!$L$55:$L$59</c:f>
              <c:numCache>
                <c:formatCode>General</c:formatCode>
                <c:ptCount val="5"/>
                <c:pt idx="0">
                  <c:v>33</c:v>
                </c:pt>
                <c:pt idx="1">
                  <c:v>45</c:v>
                </c:pt>
                <c:pt idx="2">
                  <c:v>57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83-43FE-A187-7C544AA4D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23360"/>
        <c:axId val="-1102432608"/>
      </c:barChart>
      <c:catAx>
        <c:axId val="-1102423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</a:t>
                </a:r>
                <a:r>
                  <a:rPr lang="en-US" altLang="zh-CN" baseline="0"/>
                  <a:t> Size (%)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2608"/>
        <c:crosses val="autoZero"/>
        <c:auto val="1"/>
        <c:lblAlgn val="ctr"/>
        <c:lblOffset val="100"/>
        <c:noMultiLvlLbl val="0"/>
      </c:catAx>
      <c:valAx>
        <c:axId val="-110243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2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E!$B$78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E!$A$79:$A$83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E!$B$79:$B$83</c:f>
              <c:numCache>
                <c:formatCode>General</c:formatCode>
                <c:ptCount val="5"/>
                <c:pt idx="0">
                  <c:v>84</c:v>
                </c:pt>
                <c:pt idx="1">
                  <c:v>85</c:v>
                </c:pt>
                <c:pt idx="2">
                  <c:v>83</c:v>
                </c:pt>
                <c:pt idx="3">
                  <c:v>107</c:v>
                </c:pt>
                <c:pt idx="4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CF-4533-9C79-A7E1D015CE4D}"/>
            </c:ext>
          </c:extLst>
        </c:ser>
        <c:ser>
          <c:idx val="1"/>
          <c:order val="1"/>
          <c:tx>
            <c:strRef>
              <c:f>E!$C$78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E!$A$79:$A$83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E!$C$79:$C$83</c:f>
              <c:numCache>
                <c:formatCode>General</c:formatCode>
                <c:ptCount val="5"/>
                <c:pt idx="0">
                  <c:v>114</c:v>
                </c:pt>
                <c:pt idx="1">
                  <c:v>118</c:v>
                </c:pt>
                <c:pt idx="2">
                  <c:v>110</c:v>
                </c:pt>
                <c:pt idx="3">
                  <c:v>137</c:v>
                </c:pt>
                <c:pt idx="4">
                  <c:v>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CF-4533-9C79-A7E1D015CE4D}"/>
            </c:ext>
          </c:extLst>
        </c:ser>
        <c:ser>
          <c:idx val="2"/>
          <c:order val="2"/>
          <c:tx>
            <c:strRef>
              <c:f>E!$D$78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E!$A$79:$A$83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E!$D$79:$D$83</c:f>
              <c:numCache>
                <c:formatCode>General</c:formatCode>
                <c:ptCount val="5"/>
                <c:pt idx="0">
                  <c:v>90</c:v>
                </c:pt>
                <c:pt idx="1">
                  <c:v>89</c:v>
                </c:pt>
                <c:pt idx="2">
                  <c:v>101</c:v>
                </c:pt>
                <c:pt idx="3">
                  <c:v>112</c:v>
                </c:pt>
                <c:pt idx="4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CF-4533-9C79-A7E1D015C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29344"/>
        <c:axId val="-1102432064"/>
      </c:barChart>
      <c:catAx>
        <c:axId val="-1102429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Threshold (km)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2064"/>
        <c:crosses val="autoZero"/>
        <c:auto val="1"/>
        <c:lblAlgn val="ctr"/>
        <c:lblOffset val="100"/>
        <c:noMultiLvlLbl val="0"/>
      </c:catAx>
      <c:valAx>
        <c:axId val="-110243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</a:t>
                </a:r>
                <a:r>
                  <a:rPr lang="en-US" altLang="zh-CN" baseline="0"/>
                  <a:t>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2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Lorry (60% of Data Size)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E!$J$78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E!$I$79:$I$83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E!$J$79:$J$83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17</c:v>
                </c:pt>
                <c:pt idx="3">
                  <c:v>24</c:v>
                </c:pt>
                <c:pt idx="4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38-4D92-98FE-FDC95D028D55}"/>
            </c:ext>
          </c:extLst>
        </c:ser>
        <c:ser>
          <c:idx val="1"/>
          <c:order val="1"/>
          <c:tx>
            <c:strRef>
              <c:f>E!$K$78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E!$I$79:$I$83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E!$K$79:$K$83</c:f>
              <c:numCache>
                <c:formatCode>General</c:formatCode>
                <c:ptCount val="5"/>
                <c:pt idx="0">
                  <c:v>16</c:v>
                </c:pt>
                <c:pt idx="1">
                  <c:v>19</c:v>
                </c:pt>
                <c:pt idx="2">
                  <c:v>21</c:v>
                </c:pt>
                <c:pt idx="3">
                  <c:v>32</c:v>
                </c:pt>
                <c:pt idx="4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38-4D92-98FE-FDC95D028D55}"/>
            </c:ext>
          </c:extLst>
        </c:ser>
        <c:ser>
          <c:idx val="2"/>
          <c:order val="2"/>
          <c:tx>
            <c:strRef>
              <c:f>E!$L$78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E!$I$79:$I$83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</c:numCache>
            </c:numRef>
          </c:cat>
          <c:val>
            <c:numRef>
              <c:f>E!$L$79:$L$83</c:f>
              <c:numCache>
                <c:formatCode>General</c:formatCode>
                <c:ptCount val="5"/>
                <c:pt idx="0">
                  <c:v>24</c:v>
                </c:pt>
                <c:pt idx="1">
                  <c:v>42</c:v>
                </c:pt>
                <c:pt idx="2">
                  <c:v>59</c:v>
                </c:pt>
                <c:pt idx="3">
                  <c:v>69</c:v>
                </c:pt>
                <c:pt idx="4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38-4D92-98FE-FDC95D028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31520"/>
        <c:axId val="-1102429888"/>
      </c:barChart>
      <c:catAx>
        <c:axId val="-1102431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Treshold</a:t>
                </a:r>
                <a:r>
                  <a:rPr lang="en-US" altLang="zh-CN" baseline="0"/>
                  <a:t> (km)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29888"/>
        <c:crosses val="autoZero"/>
        <c:auto val="1"/>
        <c:lblAlgn val="ctr"/>
        <c:lblOffset val="100"/>
        <c:noMultiLvlLbl val="0"/>
      </c:catAx>
      <c:valAx>
        <c:axId val="-110242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F!$Q$2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F!$P$3:$P$7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F!$Q$3:$Q$7</c:f>
              <c:numCache>
                <c:formatCode>General</c:formatCode>
                <c:ptCount val="5"/>
                <c:pt idx="0">
                  <c:v>1239</c:v>
                </c:pt>
                <c:pt idx="1">
                  <c:v>1782</c:v>
                </c:pt>
                <c:pt idx="2">
                  <c:v>2823</c:v>
                </c:pt>
                <c:pt idx="3">
                  <c:v>3375</c:v>
                </c:pt>
                <c:pt idx="4">
                  <c:v>4046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11-4641-BD3B-6CF8D9C130C0}"/>
            </c:ext>
          </c:extLst>
        </c:ser>
        <c:ser>
          <c:idx val="1"/>
          <c:order val="1"/>
          <c:tx>
            <c:strRef>
              <c:f>F!$R$2</c:f>
              <c:strCache>
                <c:ptCount val="1"/>
                <c:pt idx="0">
                  <c:v>TM_nps_traj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F!$P$3:$P$7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F!$R$3:$R$7</c:f>
              <c:numCache>
                <c:formatCode>General</c:formatCode>
                <c:ptCount val="5"/>
                <c:pt idx="0">
                  <c:v>1457</c:v>
                </c:pt>
                <c:pt idx="1">
                  <c:v>1794</c:v>
                </c:pt>
                <c:pt idx="2">
                  <c:v>2898</c:v>
                </c:pt>
                <c:pt idx="3">
                  <c:v>3861</c:v>
                </c:pt>
                <c:pt idx="4">
                  <c:v>4844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11-4641-BD3B-6CF8D9C130C0}"/>
            </c:ext>
          </c:extLst>
        </c:ser>
        <c:ser>
          <c:idx val="2"/>
          <c:order val="2"/>
          <c:tx>
            <c:strRef>
              <c:f>F!$S$2</c:f>
              <c:strCache>
                <c:ptCount val="1"/>
                <c:pt idx="0">
                  <c:v>TM_nlb_traj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F!$P$3:$P$7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F!$S$3:$S$7</c:f>
              <c:numCache>
                <c:formatCode>General</c:formatCode>
                <c:ptCount val="5"/>
                <c:pt idx="0">
                  <c:v>1528</c:v>
                </c:pt>
                <c:pt idx="1">
                  <c:v>1743</c:v>
                </c:pt>
                <c:pt idx="2">
                  <c:v>2928</c:v>
                </c:pt>
                <c:pt idx="3">
                  <c:v>3790</c:v>
                </c:pt>
                <c:pt idx="4">
                  <c:v>4284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11-4641-BD3B-6CF8D9C130C0}"/>
            </c:ext>
          </c:extLst>
        </c:ser>
        <c:ser>
          <c:idx val="3"/>
          <c:order val="3"/>
          <c:tx>
            <c:strRef>
              <c:f>F!$T$2</c:f>
              <c:strCache>
                <c:ptCount val="1"/>
                <c:pt idx="0">
                  <c:v>Dita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F!$P$3:$P$7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F!$T$3:$T$7</c:f>
              <c:numCache>
                <c:formatCode>General</c:formatCode>
                <c:ptCount val="5"/>
                <c:pt idx="0">
                  <c:v>3949</c:v>
                </c:pt>
                <c:pt idx="1">
                  <c:v>4910</c:v>
                </c:pt>
                <c:pt idx="2">
                  <c:v>4944</c:v>
                </c:pt>
                <c:pt idx="3">
                  <c:v>5939</c:v>
                </c:pt>
                <c:pt idx="4">
                  <c:v>6161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011-4641-BD3B-6CF8D9C130C0}"/>
            </c:ext>
          </c:extLst>
        </c:ser>
        <c:ser>
          <c:idx val="4"/>
          <c:order val="4"/>
          <c:tx>
            <c:strRef>
              <c:f>F!$U$2</c:f>
              <c:strCache>
                <c:ptCount val="1"/>
                <c:pt idx="0">
                  <c:v>DFT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F!$P$3:$P$7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F!$U$3:$U$7</c:f>
              <c:numCache>
                <c:formatCode>General</c:formatCode>
                <c:ptCount val="5"/>
                <c:pt idx="0">
                  <c:v>3011</c:v>
                </c:pt>
                <c:pt idx="1">
                  <c:v>4109</c:v>
                </c:pt>
                <c:pt idx="2">
                  <c:v>5680</c:v>
                </c:pt>
                <c:pt idx="3">
                  <c:v>7061</c:v>
                </c:pt>
                <c:pt idx="4">
                  <c:v>7805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11-4641-BD3B-6CF8D9C13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28800"/>
        <c:axId val="-1102436960"/>
      </c:barChart>
      <c:catAx>
        <c:axId val="-11024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 Size (%)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36960"/>
        <c:crosses val="autoZero"/>
        <c:auto val="1"/>
        <c:lblAlgn val="ctr"/>
        <c:lblOffset val="100"/>
        <c:noMultiLvlLbl val="0"/>
      </c:catAx>
      <c:valAx>
        <c:axId val="-110243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2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F!$Y$2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F!$X$3:$X$7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F!$Y$3:$Y$7</c:f>
              <c:numCache>
                <c:formatCode>General</c:formatCode>
                <c:ptCount val="5"/>
                <c:pt idx="0">
                  <c:v>256</c:v>
                </c:pt>
                <c:pt idx="1">
                  <c:v>366</c:v>
                </c:pt>
                <c:pt idx="2">
                  <c:v>415</c:v>
                </c:pt>
                <c:pt idx="3">
                  <c:v>426</c:v>
                </c:pt>
                <c:pt idx="4">
                  <c:v>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B0-4417-8EFD-B7C2A1B200E5}"/>
            </c:ext>
          </c:extLst>
        </c:ser>
        <c:ser>
          <c:idx val="1"/>
          <c:order val="1"/>
          <c:tx>
            <c:strRef>
              <c:f>F!$Z$2</c:f>
              <c:strCache>
                <c:ptCount val="1"/>
                <c:pt idx="0">
                  <c:v>TM_nps_traj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F!$X$3:$X$7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F!$Z$3:$Z$7</c:f>
              <c:numCache>
                <c:formatCode>General</c:formatCode>
                <c:ptCount val="5"/>
                <c:pt idx="0">
                  <c:v>266</c:v>
                </c:pt>
                <c:pt idx="1">
                  <c:v>313</c:v>
                </c:pt>
                <c:pt idx="2">
                  <c:v>374</c:v>
                </c:pt>
                <c:pt idx="3">
                  <c:v>347</c:v>
                </c:pt>
                <c:pt idx="4">
                  <c:v>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B0-4417-8EFD-B7C2A1B200E5}"/>
            </c:ext>
          </c:extLst>
        </c:ser>
        <c:ser>
          <c:idx val="2"/>
          <c:order val="2"/>
          <c:tx>
            <c:strRef>
              <c:f>F!$AA$2</c:f>
              <c:strCache>
                <c:ptCount val="1"/>
                <c:pt idx="0">
                  <c:v>TM_nlb_traj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F!$X$3:$X$7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F!$AA$3:$AA$7</c:f>
              <c:numCache>
                <c:formatCode>General</c:formatCode>
                <c:ptCount val="5"/>
                <c:pt idx="0">
                  <c:v>312</c:v>
                </c:pt>
                <c:pt idx="1">
                  <c:v>393</c:v>
                </c:pt>
                <c:pt idx="2">
                  <c:v>389</c:v>
                </c:pt>
                <c:pt idx="3">
                  <c:v>404</c:v>
                </c:pt>
                <c:pt idx="4">
                  <c:v>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B0-4417-8EFD-B7C2A1B200E5}"/>
            </c:ext>
          </c:extLst>
        </c:ser>
        <c:ser>
          <c:idx val="3"/>
          <c:order val="3"/>
          <c:tx>
            <c:strRef>
              <c:f>F!$AB$2</c:f>
              <c:strCache>
                <c:ptCount val="1"/>
                <c:pt idx="0">
                  <c:v>Dita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F!$X$3:$X$7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F!$AB$3:$AB$7</c:f>
              <c:numCache>
                <c:formatCode>General</c:formatCode>
                <c:ptCount val="5"/>
                <c:pt idx="0">
                  <c:v>36706</c:v>
                </c:pt>
                <c:pt idx="1">
                  <c:v>103335</c:v>
                </c:pt>
                <c:pt idx="2">
                  <c:v>150865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B0-4417-8EFD-B7C2A1B200E5}"/>
            </c:ext>
          </c:extLst>
        </c:ser>
        <c:ser>
          <c:idx val="4"/>
          <c:order val="4"/>
          <c:tx>
            <c:strRef>
              <c:f>F!$AC$2</c:f>
              <c:strCache>
                <c:ptCount val="1"/>
                <c:pt idx="0">
                  <c:v>DFT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F!$X$3:$X$7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F!$AC$3:$AC$7</c:f>
              <c:numCache>
                <c:formatCode>General</c:formatCode>
                <c:ptCount val="5"/>
                <c:pt idx="0">
                  <c:v>21072</c:v>
                </c:pt>
                <c:pt idx="1">
                  <c:v>55744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B0-4417-8EFD-B7C2A1B20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27712"/>
        <c:axId val="-1102427168"/>
      </c:barChart>
      <c:catAx>
        <c:axId val="-1102427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 Size (%)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27168"/>
        <c:crosses val="autoZero"/>
        <c:auto val="1"/>
        <c:lblAlgn val="ctr"/>
        <c:lblOffset val="100"/>
        <c:noMultiLvlLbl val="0"/>
      </c:catAx>
      <c:valAx>
        <c:axId val="-110242716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2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F!$Q$29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F!$P$30:$P$34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F!$Q$30:$Q$34</c:f>
              <c:numCache>
                <c:formatCode>General</c:formatCode>
                <c:ptCount val="5"/>
                <c:pt idx="0">
                  <c:v>4157</c:v>
                </c:pt>
                <c:pt idx="1">
                  <c:v>4836</c:v>
                </c:pt>
                <c:pt idx="2">
                  <c:v>4713</c:v>
                </c:pt>
                <c:pt idx="3">
                  <c:v>4826</c:v>
                </c:pt>
                <c:pt idx="4">
                  <c:v>5182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DC-432B-81AF-471B9C9A3FAF}"/>
            </c:ext>
          </c:extLst>
        </c:ser>
        <c:ser>
          <c:idx val="1"/>
          <c:order val="1"/>
          <c:tx>
            <c:strRef>
              <c:f>F!$R$29</c:f>
              <c:strCache>
                <c:ptCount val="1"/>
                <c:pt idx="0">
                  <c:v>TM_nps_traj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F!$P$30:$P$34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F!$R$30:$R$34</c:f>
              <c:numCache>
                <c:formatCode>General</c:formatCode>
                <c:ptCount val="5"/>
                <c:pt idx="0">
                  <c:v>4551</c:v>
                </c:pt>
                <c:pt idx="1">
                  <c:v>5500</c:v>
                </c:pt>
                <c:pt idx="2">
                  <c:v>5047</c:v>
                </c:pt>
                <c:pt idx="3">
                  <c:v>5162</c:v>
                </c:pt>
                <c:pt idx="4">
                  <c:v>6777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DC-432B-81AF-471B9C9A3FAF}"/>
            </c:ext>
          </c:extLst>
        </c:ser>
        <c:ser>
          <c:idx val="2"/>
          <c:order val="2"/>
          <c:tx>
            <c:strRef>
              <c:f>F!$S$29</c:f>
              <c:strCache>
                <c:ptCount val="1"/>
                <c:pt idx="0">
                  <c:v>TM_nlb_traj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F!$P$30:$P$34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F!$S$30:$S$34</c:f>
              <c:numCache>
                <c:formatCode>General</c:formatCode>
                <c:ptCount val="5"/>
                <c:pt idx="0">
                  <c:v>4370</c:v>
                </c:pt>
                <c:pt idx="1">
                  <c:v>5370</c:v>
                </c:pt>
                <c:pt idx="2">
                  <c:v>5129</c:v>
                </c:pt>
                <c:pt idx="3">
                  <c:v>5382</c:v>
                </c:pt>
                <c:pt idx="4">
                  <c:v>5459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DC-432B-81AF-471B9C9A3FAF}"/>
            </c:ext>
          </c:extLst>
        </c:ser>
        <c:ser>
          <c:idx val="3"/>
          <c:order val="3"/>
          <c:tx>
            <c:strRef>
              <c:f>F!$T$29</c:f>
              <c:strCache>
                <c:ptCount val="1"/>
                <c:pt idx="0">
                  <c:v>Dita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F!$P$30:$P$34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F!$T$30:$T$34</c:f>
              <c:numCache>
                <c:formatCode>General</c:formatCode>
                <c:ptCount val="5"/>
                <c:pt idx="0">
                  <c:v>5983</c:v>
                </c:pt>
                <c:pt idx="1">
                  <c:v>6284</c:v>
                </c:pt>
                <c:pt idx="2">
                  <c:v>6131</c:v>
                </c:pt>
                <c:pt idx="3">
                  <c:v>6173</c:v>
                </c:pt>
                <c:pt idx="4">
                  <c:v>6163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DC-432B-81AF-471B9C9A3FAF}"/>
            </c:ext>
          </c:extLst>
        </c:ser>
        <c:ser>
          <c:idx val="4"/>
          <c:order val="4"/>
          <c:tx>
            <c:strRef>
              <c:f>F!$U$29</c:f>
              <c:strCache>
                <c:ptCount val="1"/>
                <c:pt idx="0">
                  <c:v>DFT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F!$P$30:$P$34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F!$U$30:$U$34</c:f>
              <c:numCache>
                <c:formatCode>General</c:formatCode>
                <c:ptCount val="5"/>
                <c:pt idx="0">
                  <c:v>7850</c:v>
                </c:pt>
                <c:pt idx="1">
                  <c:v>8077</c:v>
                </c:pt>
                <c:pt idx="2">
                  <c:v>7833</c:v>
                </c:pt>
                <c:pt idx="3">
                  <c:v>8399</c:v>
                </c:pt>
                <c:pt idx="4">
                  <c:v>8098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DC-432B-81AF-471B9C9A3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2426624"/>
        <c:axId val="-1102426080"/>
      </c:barChart>
      <c:catAx>
        <c:axId val="-1102426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k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26080"/>
        <c:crosses val="autoZero"/>
        <c:auto val="1"/>
        <c:lblAlgn val="ctr"/>
        <c:lblOffset val="100"/>
        <c:noMultiLvlLbl val="0"/>
      </c:catAx>
      <c:valAx>
        <c:axId val="-110242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242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Lorry (40% of Data Size)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F!$Y$29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F!$X$30:$X$34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F!$Y$30:$Y$34</c:f>
              <c:numCache>
                <c:formatCode>General</c:formatCode>
                <c:ptCount val="5"/>
                <c:pt idx="0">
                  <c:v>200</c:v>
                </c:pt>
                <c:pt idx="1">
                  <c:v>376</c:v>
                </c:pt>
                <c:pt idx="2">
                  <c:v>532</c:v>
                </c:pt>
                <c:pt idx="3">
                  <c:v>624</c:v>
                </c:pt>
                <c:pt idx="4">
                  <c:v>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36-4065-984D-5DB63C99461B}"/>
            </c:ext>
          </c:extLst>
        </c:ser>
        <c:ser>
          <c:idx val="1"/>
          <c:order val="1"/>
          <c:tx>
            <c:strRef>
              <c:f>F!$Z$29</c:f>
              <c:strCache>
                <c:ptCount val="1"/>
                <c:pt idx="0">
                  <c:v>TM_nps_traj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F!$X$30:$X$34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F!$Z$30:$Z$34</c:f>
              <c:numCache>
                <c:formatCode>General</c:formatCode>
                <c:ptCount val="5"/>
                <c:pt idx="0">
                  <c:v>254</c:v>
                </c:pt>
                <c:pt idx="1">
                  <c:v>460</c:v>
                </c:pt>
                <c:pt idx="2">
                  <c:v>553</c:v>
                </c:pt>
                <c:pt idx="3">
                  <c:v>758</c:v>
                </c:pt>
                <c:pt idx="4">
                  <c:v>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36-4065-984D-5DB63C99461B}"/>
            </c:ext>
          </c:extLst>
        </c:ser>
        <c:ser>
          <c:idx val="2"/>
          <c:order val="2"/>
          <c:tx>
            <c:strRef>
              <c:f>F!$AA$29</c:f>
              <c:strCache>
                <c:ptCount val="1"/>
                <c:pt idx="0">
                  <c:v>TM_nlb_traj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F!$X$30:$X$34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F!$AA$30:$AA$34</c:f>
              <c:numCache>
                <c:formatCode>General</c:formatCode>
                <c:ptCount val="5"/>
                <c:pt idx="0">
                  <c:v>219</c:v>
                </c:pt>
                <c:pt idx="1">
                  <c:v>412</c:v>
                </c:pt>
                <c:pt idx="2">
                  <c:v>528</c:v>
                </c:pt>
                <c:pt idx="3">
                  <c:v>718</c:v>
                </c:pt>
                <c:pt idx="4">
                  <c:v>839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36-4065-984D-5DB63C99461B}"/>
            </c:ext>
          </c:extLst>
        </c:ser>
        <c:ser>
          <c:idx val="3"/>
          <c:order val="3"/>
          <c:tx>
            <c:strRef>
              <c:f>F!$AB$29</c:f>
              <c:strCache>
                <c:ptCount val="1"/>
                <c:pt idx="0">
                  <c:v>Dita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F!$X$30:$X$34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F!$AB$30:$AB$34</c:f>
              <c:numCache>
                <c:formatCode>General</c:formatCode>
                <c:ptCount val="5"/>
                <c:pt idx="0">
                  <c:v>94522</c:v>
                </c:pt>
                <c:pt idx="1">
                  <c:v>88215</c:v>
                </c:pt>
                <c:pt idx="2">
                  <c:v>105798</c:v>
                </c:pt>
                <c:pt idx="3">
                  <c:v>105356</c:v>
                </c:pt>
                <c:pt idx="4">
                  <c:v>106179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036-4065-984D-5DB63C99461B}"/>
            </c:ext>
          </c:extLst>
        </c:ser>
        <c:ser>
          <c:idx val="4"/>
          <c:order val="4"/>
          <c:tx>
            <c:strRef>
              <c:f>F!$AC$29</c:f>
              <c:strCache>
                <c:ptCount val="1"/>
                <c:pt idx="0">
                  <c:v>DFT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F!$X$30:$X$34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F!$AC$30:$AC$34</c:f>
              <c:numCache>
                <c:formatCode>General</c:formatCode>
                <c:ptCount val="5"/>
                <c:pt idx="0">
                  <c:v>46614</c:v>
                </c:pt>
                <c:pt idx="1">
                  <c:v>46333</c:v>
                </c:pt>
                <c:pt idx="2">
                  <c:v>55005</c:v>
                </c:pt>
                <c:pt idx="3">
                  <c:v>63655</c:v>
                </c:pt>
                <c:pt idx="4">
                  <c:v>58618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36-4065-984D-5DB63C994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4076368"/>
        <c:axId val="-1104079632"/>
      </c:barChart>
      <c:catAx>
        <c:axId val="-1104076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k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4079632"/>
        <c:crosses val="autoZero"/>
        <c:auto val="1"/>
        <c:lblAlgn val="ctr"/>
        <c:lblOffset val="100"/>
        <c:noMultiLvlLbl val="0"/>
      </c:catAx>
      <c:valAx>
        <c:axId val="-110407963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407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F!$B$114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F!$A$115:$A$119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F!$B$115:$B$119</c:f>
              <c:numCache>
                <c:formatCode>General</c:formatCode>
                <c:ptCount val="5"/>
                <c:pt idx="0">
                  <c:v>3308</c:v>
                </c:pt>
                <c:pt idx="1">
                  <c:v>4067</c:v>
                </c:pt>
                <c:pt idx="2">
                  <c:v>4351</c:v>
                </c:pt>
                <c:pt idx="3">
                  <c:v>5258</c:v>
                </c:pt>
                <c:pt idx="4">
                  <c:v>5915</c:v>
                </c:pt>
              </c:numCache>
            </c:numRef>
          </c:val>
        </c:ser>
        <c:ser>
          <c:idx val="1"/>
          <c:order val="1"/>
          <c:tx>
            <c:strRef>
              <c:f>F!$C$114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F!$A$115:$A$119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F!$C$115:$C$119</c:f>
              <c:numCache>
                <c:formatCode>General</c:formatCode>
                <c:ptCount val="5"/>
                <c:pt idx="0">
                  <c:v>4110</c:v>
                </c:pt>
                <c:pt idx="1">
                  <c:v>4593</c:v>
                </c:pt>
                <c:pt idx="2">
                  <c:v>5112</c:v>
                </c:pt>
                <c:pt idx="3">
                  <c:v>5395</c:v>
                </c:pt>
                <c:pt idx="4">
                  <c:v>6023</c:v>
                </c:pt>
              </c:numCache>
            </c:numRef>
          </c:val>
        </c:ser>
        <c:ser>
          <c:idx val="2"/>
          <c:order val="2"/>
          <c:tx>
            <c:strRef>
              <c:f>F!$D$114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F!$A$115:$A$119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F!$D$115:$D$119</c:f>
              <c:numCache>
                <c:formatCode>General</c:formatCode>
                <c:ptCount val="5"/>
                <c:pt idx="0">
                  <c:v>3696</c:v>
                </c:pt>
                <c:pt idx="1">
                  <c:v>4338</c:v>
                </c:pt>
                <c:pt idx="2">
                  <c:v>4757</c:v>
                </c:pt>
                <c:pt idx="3">
                  <c:v>5971</c:v>
                </c:pt>
                <c:pt idx="4">
                  <c:v>6428</c:v>
                </c:pt>
              </c:numCache>
            </c:numRef>
          </c:val>
        </c:ser>
        <c:ser>
          <c:idx val="3"/>
          <c:order val="3"/>
          <c:tx>
            <c:strRef>
              <c:f>F!$E$114</c:f>
              <c:strCache>
                <c:ptCount val="1"/>
                <c:pt idx="0">
                  <c:v>DFT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F!$A$115:$A$119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F!$E$115:$E$119</c:f>
              <c:numCache>
                <c:formatCode>General</c:formatCode>
                <c:ptCount val="5"/>
                <c:pt idx="0">
                  <c:v>2624</c:v>
                </c:pt>
                <c:pt idx="1">
                  <c:v>3910</c:v>
                </c:pt>
                <c:pt idx="2">
                  <c:v>5645</c:v>
                </c:pt>
                <c:pt idx="3">
                  <c:v>7053</c:v>
                </c:pt>
                <c:pt idx="4">
                  <c:v>7791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95854432"/>
        <c:axId val="-1095839200"/>
      </c:barChart>
      <c:catAx>
        <c:axId val="-1095854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 Size (%)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5839200"/>
        <c:crosses val="autoZero"/>
        <c:auto val="1"/>
        <c:lblAlgn val="ctr"/>
        <c:lblOffset val="100"/>
        <c:noMultiLvlLbl val="0"/>
      </c:catAx>
      <c:valAx>
        <c:axId val="-109583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585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Lorry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F!$J$114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F!$I$115:$I$119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F!$J$115:$J$119</c:f>
              <c:numCache>
                <c:formatCode>General</c:formatCode>
                <c:ptCount val="5"/>
                <c:pt idx="0">
                  <c:v>622</c:v>
                </c:pt>
                <c:pt idx="1">
                  <c:v>637</c:v>
                </c:pt>
                <c:pt idx="2">
                  <c:v>655</c:v>
                </c:pt>
                <c:pt idx="3">
                  <c:v>658</c:v>
                </c:pt>
                <c:pt idx="4">
                  <c:v>695</c:v>
                </c:pt>
              </c:numCache>
            </c:numRef>
          </c:val>
        </c:ser>
        <c:ser>
          <c:idx val="1"/>
          <c:order val="1"/>
          <c:tx>
            <c:strRef>
              <c:f>F!$K$114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F!$I$115:$I$119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F!$K$115:$K$119</c:f>
              <c:numCache>
                <c:formatCode>General</c:formatCode>
                <c:ptCount val="5"/>
                <c:pt idx="0">
                  <c:v>588</c:v>
                </c:pt>
                <c:pt idx="1">
                  <c:v>607</c:v>
                </c:pt>
                <c:pt idx="2">
                  <c:v>622</c:v>
                </c:pt>
                <c:pt idx="3">
                  <c:v>629</c:v>
                </c:pt>
                <c:pt idx="4">
                  <c:v>710</c:v>
                </c:pt>
              </c:numCache>
            </c:numRef>
          </c:val>
        </c:ser>
        <c:ser>
          <c:idx val="2"/>
          <c:order val="2"/>
          <c:tx>
            <c:strRef>
              <c:f>F!$L$114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F!$I$115:$I$119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F!$L$115:$L$119</c:f>
              <c:numCache>
                <c:formatCode>General</c:formatCode>
                <c:ptCount val="5"/>
                <c:pt idx="0">
                  <c:v>710</c:v>
                </c:pt>
                <c:pt idx="1">
                  <c:v>715</c:v>
                </c:pt>
                <c:pt idx="2">
                  <c:v>771</c:v>
                </c:pt>
                <c:pt idx="3">
                  <c:v>798</c:v>
                </c:pt>
                <c:pt idx="4">
                  <c:v>804</c:v>
                </c:pt>
              </c:numCache>
            </c:numRef>
          </c:val>
        </c:ser>
        <c:ser>
          <c:idx val="3"/>
          <c:order val="3"/>
          <c:tx>
            <c:strRef>
              <c:f>F!$M$114</c:f>
              <c:strCache>
                <c:ptCount val="1"/>
                <c:pt idx="0">
                  <c:v>DFT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F!$I$115:$I$119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F!$M$115:$M$119</c:f>
              <c:numCache>
                <c:formatCode>General</c:formatCode>
                <c:ptCount val="5"/>
                <c:pt idx="0">
                  <c:v>24517</c:v>
                </c:pt>
                <c:pt idx="1">
                  <c:v>44142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35148208"/>
        <c:axId val="-1335144944"/>
      </c:barChart>
      <c:catAx>
        <c:axId val="-1335148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</a:t>
                </a:r>
                <a:r>
                  <a:rPr lang="en-US" altLang="zh-CN" baseline="0"/>
                  <a:t> Data Size (%)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5144944"/>
        <c:crosses val="autoZero"/>
        <c:auto val="1"/>
        <c:lblAlgn val="ctr"/>
        <c:lblOffset val="100"/>
        <c:noMultiLvlLbl val="0"/>
      </c:catAx>
      <c:valAx>
        <c:axId val="-133514494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</a:t>
                </a:r>
                <a:r>
                  <a:rPr lang="en-US" altLang="zh-CN" baseline="0"/>
                  <a:t>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514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F!$B$138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F!$A$139:$A$143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F!$B$139:$B$143</c:f>
              <c:numCache>
                <c:formatCode>General</c:formatCode>
                <c:ptCount val="5"/>
                <c:pt idx="0">
                  <c:v>5710</c:v>
                </c:pt>
                <c:pt idx="1">
                  <c:v>6739</c:v>
                </c:pt>
                <c:pt idx="2">
                  <c:v>7839</c:v>
                </c:pt>
                <c:pt idx="3">
                  <c:v>8289</c:v>
                </c:pt>
                <c:pt idx="4">
                  <c:v>7675</c:v>
                </c:pt>
              </c:numCache>
            </c:numRef>
          </c:val>
        </c:ser>
        <c:ser>
          <c:idx val="1"/>
          <c:order val="1"/>
          <c:tx>
            <c:strRef>
              <c:f>F!$C$138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F!$A$139:$A$143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F!$C$139:$C$143</c:f>
              <c:numCache>
                <c:formatCode>General</c:formatCode>
                <c:ptCount val="5"/>
                <c:pt idx="0">
                  <c:v>5368</c:v>
                </c:pt>
                <c:pt idx="1">
                  <c:v>7424</c:v>
                </c:pt>
                <c:pt idx="2">
                  <c:v>7539</c:v>
                </c:pt>
                <c:pt idx="3">
                  <c:v>7319</c:v>
                </c:pt>
                <c:pt idx="4">
                  <c:v>8682</c:v>
                </c:pt>
              </c:numCache>
            </c:numRef>
          </c:val>
        </c:ser>
        <c:ser>
          <c:idx val="2"/>
          <c:order val="2"/>
          <c:tx>
            <c:strRef>
              <c:f>F!$D$138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F!$A$139:$A$143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F!$D$139:$D$143</c:f>
              <c:numCache>
                <c:formatCode>General</c:formatCode>
                <c:ptCount val="5"/>
                <c:pt idx="0">
                  <c:v>7513</c:v>
                </c:pt>
                <c:pt idx="1">
                  <c:v>6397</c:v>
                </c:pt>
                <c:pt idx="2">
                  <c:v>9939</c:v>
                </c:pt>
                <c:pt idx="3">
                  <c:v>8077</c:v>
                </c:pt>
                <c:pt idx="4">
                  <c:v>8576</c:v>
                </c:pt>
              </c:numCache>
            </c:numRef>
          </c:val>
        </c:ser>
        <c:ser>
          <c:idx val="3"/>
          <c:order val="3"/>
          <c:tx>
            <c:strRef>
              <c:f>F!$E$138</c:f>
              <c:strCache>
                <c:ptCount val="1"/>
                <c:pt idx="0">
                  <c:v>DFT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F!$A$139:$A$143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F!$E$139:$E$143</c:f>
              <c:numCache>
                <c:formatCode>General</c:formatCode>
                <c:ptCount val="5"/>
                <c:pt idx="0">
                  <c:v>7823</c:v>
                </c:pt>
                <c:pt idx="1">
                  <c:v>7723</c:v>
                </c:pt>
                <c:pt idx="2">
                  <c:v>8102</c:v>
                </c:pt>
                <c:pt idx="3">
                  <c:v>8518</c:v>
                </c:pt>
                <c:pt idx="4">
                  <c:v>8138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74004752"/>
        <c:axId val="-973992240"/>
      </c:barChart>
      <c:catAx>
        <c:axId val="-974004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k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3992240"/>
        <c:crosses val="autoZero"/>
        <c:auto val="1"/>
        <c:lblAlgn val="ctr"/>
        <c:lblOffset val="100"/>
        <c:noMultiLvlLbl val="0"/>
      </c:catAx>
      <c:valAx>
        <c:axId val="-97399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400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Serialization Time of Different Methods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序列化时间!$A$2</c:f>
              <c:strCache>
                <c:ptCount val="1"/>
                <c:pt idx="0">
                  <c:v>Kryo(List&lt;GPSPoint&gt;)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序列化时间!$B$1:$H$1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序列化时间!$B$2:$H$2</c:f>
              <c:numCache>
                <c:formatCode>General</c:formatCode>
                <c:ptCount val="7"/>
                <c:pt idx="0">
                  <c:v>70</c:v>
                </c:pt>
                <c:pt idx="1">
                  <c:v>73</c:v>
                </c:pt>
                <c:pt idx="2">
                  <c:v>72</c:v>
                </c:pt>
                <c:pt idx="3">
                  <c:v>93</c:v>
                </c:pt>
                <c:pt idx="4">
                  <c:v>93</c:v>
                </c:pt>
                <c:pt idx="5">
                  <c:v>125</c:v>
                </c:pt>
                <c:pt idx="6">
                  <c:v>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DF-48FA-8BD9-E6855530C906}"/>
            </c:ext>
          </c:extLst>
        </c:ser>
        <c:ser>
          <c:idx val="1"/>
          <c:order val="1"/>
          <c:tx>
            <c:strRef>
              <c:f>序列化时间!$A$3</c:f>
              <c:strCache>
                <c:ptCount val="1"/>
                <c:pt idx="0">
                  <c:v>List[Kryo(GPSPoint)]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序列化时间!$B$1:$H$1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序列化时间!$B$3:$H$3</c:f>
              <c:numCache>
                <c:formatCode>General</c:formatCode>
                <c:ptCount val="7"/>
                <c:pt idx="0">
                  <c:v>78</c:v>
                </c:pt>
                <c:pt idx="1">
                  <c:v>82</c:v>
                </c:pt>
                <c:pt idx="2">
                  <c:v>109</c:v>
                </c:pt>
                <c:pt idx="3">
                  <c:v>125</c:v>
                </c:pt>
                <c:pt idx="4">
                  <c:v>150</c:v>
                </c:pt>
                <c:pt idx="5">
                  <c:v>238</c:v>
                </c:pt>
                <c:pt idx="6">
                  <c:v>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DF-48FA-8BD9-E6855530C906}"/>
            </c:ext>
          </c:extLst>
        </c:ser>
        <c:ser>
          <c:idx val="2"/>
          <c:order val="2"/>
          <c:tx>
            <c:strRef>
              <c:f>序列化时间!$A$4</c:f>
              <c:strCache>
                <c:ptCount val="1"/>
                <c:pt idx="0">
                  <c:v>gzip(GeoJson(FeatureCollection&lt;GPSPoint&gt;))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序列化时间!$B$1:$H$1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序列化时间!$B$4:$H$4</c:f>
              <c:numCache>
                <c:formatCode>General</c:formatCode>
                <c:ptCount val="7"/>
                <c:pt idx="0">
                  <c:v>283</c:v>
                </c:pt>
                <c:pt idx="1">
                  <c:v>298</c:v>
                </c:pt>
                <c:pt idx="2">
                  <c:v>319</c:v>
                </c:pt>
                <c:pt idx="3">
                  <c:v>328</c:v>
                </c:pt>
                <c:pt idx="4">
                  <c:v>361</c:v>
                </c:pt>
                <c:pt idx="5">
                  <c:v>414</c:v>
                </c:pt>
                <c:pt idx="6">
                  <c:v>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DF-48FA-8BD9-E6855530C906}"/>
            </c:ext>
          </c:extLst>
        </c:ser>
        <c:ser>
          <c:idx val="3"/>
          <c:order val="3"/>
          <c:tx>
            <c:strRef>
              <c:f>序列化时间!$A$5</c:f>
              <c:strCache>
                <c:ptCount val="1"/>
                <c:pt idx="0">
                  <c:v>List[gzip(GeoJson(GPSPoint))]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序列化时间!$B$1:$H$1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序列化时间!$B$5:$H$5</c:f>
              <c:numCache>
                <c:formatCode>General</c:formatCode>
                <c:ptCount val="7"/>
                <c:pt idx="0">
                  <c:v>297</c:v>
                </c:pt>
                <c:pt idx="1">
                  <c:v>328</c:v>
                </c:pt>
                <c:pt idx="2">
                  <c:v>375</c:v>
                </c:pt>
                <c:pt idx="3">
                  <c:v>391</c:v>
                </c:pt>
                <c:pt idx="4">
                  <c:v>500</c:v>
                </c:pt>
                <c:pt idx="5">
                  <c:v>844</c:v>
                </c:pt>
                <c:pt idx="6">
                  <c:v>1187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DF-48FA-8BD9-E6855530C906}"/>
            </c:ext>
          </c:extLst>
        </c:ser>
        <c:ser>
          <c:idx val="4"/>
          <c:order val="4"/>
          <c:tx>
            <c:strRef>
              <c:f>序列化时间!$A$6</c:f>
              <c:strCache>
                <c:ptCount val="1"/>
                <c:pt idx="0">
                  <c:v>gzip(Kryo(List&lt;GPSPoint&gt;))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序列化时间!$B$1:$H$1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序列化时间!$B$6:$H$6</c:f>
              <c:numCache>
                <c:formatCode>General</c:formatCode>
                <c:ptCount val="7"/>
                <c:pt idx="0">
                  <c:v>63</c:v>
                </c:pt>
                <c:pt idx="1">
                  <c:v>63</c:v>
                </c:pt>
                <c:pt idx="2">
                  <c:v>80</c:v>
                </c:pt>
                <c:pt idx="3">
                  <c:v>93</c:v>
                </c:pt>
                <c:pt idx="4">
                  <c:v>109</c:v>
                </c:pt>
                <c:pt idx="5">
                  <c:v>141</c:v>
                </c:pt>
                <c:pt idx="6">
                  <c:v>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DF-48FA-8BD9-E6855530C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5565168"/>
        <c:axId val="-1105576048"/>
      </c:barChart>
      <c:catAx>
        <c:axId val="-1105565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Number</a:t>
                </a:r>
                <a:r>
                  <a:rPr lang="en-US" altLang="zh-CN" baseline="0"/>
                  <a:t> of GPS Points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76048"/>
        <c:crosses val="autoZero"/>
        <c:auto val="1"/>
        <c:lblAlgn val="ctr"/>
        <c:lblOffset val="100"/>
        <c:noMultiLvlLbl val="0"/>
      </c:catAx>
      <c:valAx>
        <c:axId val="-110557604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Serialization</a:t>
                </a:r>
                <a:r>
                  <a:rPr lang="en-US" altLang="zh-CN" baseline="0"/>
                  <a:t> Time (ms)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6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 (40% of Data Size)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F!$J$138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F!$I$139:$I$143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F!$J$139:$J$143</c:f>
              <c:numCache>
                <c:formatCode>General</c:formatCode>
                <c:ptCount val="5"/>
                <c:pt idx="0">
                  <c:v>339</c:v>
                </c:pt>
                <c:pt idx="1">
                  <c:v>569</c:v>
                </c:pt>
                <c:pt idx="2">
                  <c:v>668</c:v>
                </c:pt>
                <c:pt idx="3">
                  <c:v>857</c:v>
                </c:pt>
                <c:pt idx="4">
                  <c:v>1071</c:v>
                </c:pt>
              </c:numCache>
            </c:numRef>
          </c:val>
        </c:ser>
        <c:ser>
          <c:idx val="1"/>
          <c:order val="1"/>
          <c:tx>
            <c:strRef>
              <c:f>F!$K$138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F!$I$139:$I$143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F!$K$139:$K$143</c:f>
              <c:numCache>
                <c:formatCode>General</c:formatCode>
                <c:ptCount val="5"/>
                <c:pt idx="0">
                  <c:v>314</c:v>
                </c:pt>
                <c:pt idx="1">
                  <c:v>572</c:v>
                </c:pt>
                <c:pt idx="2">
                  <c:v>653</c:v>
                </c:pt>
                <c:pt idx="3">
                  <c:v>849</c:v>
                </c:pt>
                <c:pt idx="4">
                  <c:v>1052</c:v>
                </c:pt>
              </c:numCache>
            </c:numRef>
          </c:val>
        </c:ser>
        <c:ser>
          <c:idx val="2"/>
          <c:order val="2"/>
          <c:tx>
            <c:strRef>
              <c:f>F!$L$138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F!$I$139:$I$143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F!$L$139:$L$143</c:f>
              <c:numCache>
                <c:formatCode>General</c:formatCode>
                <c:ptCount val="5"/>
                <c:pt idx="0">
                  <c:v>394</c:v>
                </c:pt>
                <c:pt idx="1">
                  <c:v>667</c:v>
                </c:pt>
                <c:pt idx="2">
                  <c:v>757</c:v>
                </c:pt>
                <c:pt idx="3">
                  <c:v>920</c:v>
                </c:pt>
                <c:pt idx="4">
                  <c:v>1253</c:v>
                </c:pt>
              </c:numCache>
            </c:numRef>
          </c:val>
        </c:ser>
        <c:ser>
          <c:idx val="3"/>
          <c:order val="3"/>
          <c:tx>
            <c:strRef>
              <c:f>F!$M$138</c:f>
              <c:strCache>
                <c:ptCount val="1"/>
                <c:pt idx="0">
                  <c:v>DFT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F!$I$139:$I$143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F!$M$139:$M$143</c:f>
              <c:numCache>
                <c:formatCode>General</c:formatCode>
                <c:ptCount val="5"/>
                <c:pt idx="0">
                  <c:v>44142</c:v>
                </c:pt>
                <c:pt idx="1">
                  <c:v>47147</c:v>
                </c:pt>
                <c:pt idx="2">
                  <c:v>47077</c:v>
                </c:pt>
                <c:pt idx="3">
                  <c:v>62180</c:v>
                </c:pt>
                <c:pt idx="4">
                  <c:v>51048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73988976"/>
        <c:axId val="-973975376"/>
      </c:barChart>
      <c:catAx>
        <c:axId val="-973988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k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3975376"/>
        <c:crosses val="autoZero"/>
        <c:auto val="1"/>
        <c:lblAlgn val="ctr"/>
        <c:lblOffset val="100"/>
        <c:noMultiLvlLbl val="0"/>
      </c:catAx>
      <c:valAx>
        <c:axId val="-97397537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</a:t>
                </a:r>
                <a:r>
                  <a:rPr lang="en-US" altLang="zh-CN" baseline="0"/>
                  <a:t>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398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F!$B$61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F!$A$62:$A$66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F!$B$62:$B$66</c:f>
              <c:numCache>
                <c:formatCode>General</c:formatCode>
                <c:ptCount val="5"/>
                <c:pt idx="0">
                  <c:v>648</c:v>
                </c:pt>
                <c:pt idx="1">
                  <c:v>1205</c:v>
                </c:pt>
                <c:pt idx="2">
                  <c:v>2061</c:v>
                </c:pt>
                <c:pt idx="3">
                  <c:v>2707</c:v>
                </c:pt>
                <c:pt idx="4">
                  <c:v>3620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DA-4E37-8296-D1502DF7F20E}"/>
            </c:ext>
          </c:extLst>
        </c:ser>
        <c:ser>
          <c:idx val="1"/>
          <c:order val="1"/>
          <c:tx>
            <c:strRef>
              <c:f>F!$C$61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F!$A$62:$A$66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F!$C$62:$C$66</c:f>
              <c:numCache>
                <c:formatCode>General</c:formatCode>
                <c:ptCount val="5"/>
                <c:pt idx="0">
                  <c:v>721</c:v>
                </c:pt>
                <c:pt idx="1">
                  <c:v>1293</c:v>
                </c:pt>
                <c:pt idx="2">
                  <c:v>2269</c:v>
                </c:pt>
                <c:pt idx="3">
                  <c:v>2772</c:v>
                </c:pt>
                <c:pt idx="4">
                  <c:v>3811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A-4E37-8296-D1502DF7F20E}"/>
            </c:ext>
          </c:extLst>
        </c:ser>
        <c:ser>
          <c:idx val="2"/>
          <c:order val="2"/>
          <c:tx>
            <c:strRef>
              <c:f>F!$D$61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F!$A$62:$A$66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F!$D$62:$D$66</c:f>
              <c:numCache>
                <c:formatCode>General</c:formatCode>
                <c:ptCount val="5"/>
                <c:pt idx="0">
                  <c:v>891</c:v>
                </c:pt>
                <c:pt idx="1">
                  <c:v>1305</c:v>
                </c:pt>
                <c:pt idx="2">
                  <c:v>2261</c:v>
                </c:pt>
                <c:pt idx="3">
                  <c:v>2873</c:v>
                </c:pt>
                <c:pt idx="4">
                  <c:v>3734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DA-4E37-8296-D1502DF7F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4078544"/>
        <c:axId val="-1104078000"/>
      </c:barChart>
      <c:catAx>
        <c:axId val="-1104078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 Size (%)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4078000"/>
        <c:crosses val="autoZero"/>
        <c:auto val="1"/>
        <c:lblAlgn val="ctr"/>
        <c:lblOffset val="100"/>
        <c:noMultiLvlLbl val="0"/>
      </c:catAx>
      <c:valAx>
        <c:axId val="-110407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407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F!$I$61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F!$H$62:$H$66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F!$I$62:$I$66</c:f>
              <c:numCache>
                <c:formatCode>General</c:formatCode>
                <c:ptCount val="5"/>
                <c:pt idx="0">
                  <c:v>426</c:v>
                </c:pt>
                <c:pt idx="1">
                  <c:v>611</c:v>
                </c:pt>
                <c:pt idx="2">
                  <c:v>689</c:v>
                </c:pt>
                <c:pt idx="3">
                  <c:v>808</c:v>
                </c:pt>
                <c:pt idx="4">
                  <c:v>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E7-437C-B636-AE8F6806CB7F}"/>
            </c:ext>
          </c:extLst>
        </c:ser>
        <c:ser>
          <c:idx val="1"/>
          <c:order val="1"/>
          <c:tx>
            <c:strRef>
              <c:f>F!$J$61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F!$H$62:$H$66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F!$J$62:$J$66</c:f>
              <c:numCache>
                <c:formatCode>General</c:formatCode>
                <c:ptCount val="5"/>
                <c:pt idx="0">
                  <c:v>448</c:v>
                </c:pt>
                <c:pt idx="1">
                  <c:v>741</c:v>
                </c:pt>
                <c:pt idx="2">
                  <c:v>795</c:v>
                </c:pt>
                <c:pt idx="3">
                  <c:v>861</c:v>
                </c:pt>
                <c:pt idx="4">
                  <c:v>1084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E7-437C-B636-AE8F6806CB7F}"/>
            </c:ext>
          </c:extLst>
        </c:ser>
        <c:ser>
          <c:idx val="2"/>
          <c:order val="2"/>
          <c:tx>
            <c:strRef>
              <c:f>F!$K$61</c:f>
              <c:strCache>
                <c:ptCount val="1"/>
                <c:pt idx="0">
                  <c:v>TM_nlb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F!$H$62:$H$66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F!$K$62:$K$66</c:f>
              <c:numCache>
                <c:formatCode>General</c:formatCode>
                <c:ptCount val="5"/>
                <c:pt idx="0">
                  <c:v>461</c:v>
                </c:pt>
                <c:pt idx="1">
                  <c:v>601</c:v>
                </c:pt>
                <c:pt idx="2">
                  <c:v>873</c:v>
                </c:pt>
                <c:pt idx="3">
                  <c:v>1017</c:v>
                </c:pt>
                <c:pt idx="4">
                  <c:v>1716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E7-437C-B636-AE8F6806C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4079088"/>
        <c:axId val="-1104076912"/>
      </c:barChart>
      <c:catAx>
        <c:axId val="-1104079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 Size (%)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4076912"/>
        <c:crosses val="autoZero"/>
        <c:auto val="1"/>
        <c:lblAlgn val="ctr"/>
        <c:lblOffset val="100"/>
        <c:noMultiLvlLbl val="0"/>
      </c:catAx>
      <c:valAx>
        <c:axId val="-110407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</a:t>
                </a:r>
                <a:r>
                  <a:rPr lang="en-US" altLang="zh-CN" baseline="0"/>
                  <a:t>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407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F!$B$87</c:f>
              <c:strCache>
                <c:ptCount val="1"/>
                <c:pt idx="0">
                  <c:v>TM_point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F!$A$88:$A$92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F!$B$88:$B$92</c:f>
              <c:numCache>
                <c:formatCode>General</c:formatCode>
                <c:ptCount val="5"/>
                <c:pt idx="0">
                  <c:v>2999</c:v>
                </c:pt>
                <c:pt idx="1">
                  <c:v>3194</c:v>
                </c:pt>
                <c:pt idx="2">
                  <c:v>3196</c:v>
                </c:pt>
                <c:pt idx="3">
                  <c:v>3332</c:v>
                </c:pt>
                <c:pt idx="4">
                  <c:v>3523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2D-4553-BFB6-26017A8108F0}"/>
            </c:ext>
          </c:extLst>
        </c:ser>
        <c:ser>
          <c:idx val="1"/>
          <c:order val="1"/>
          <c:tx>
            <c:strRef>
              <c:f>F!$C$87</c:f>
              <c:strCache>
                <c:ptCount val="1"/>
                <c:pt idx="0">
                  <c:v>TM_nps_point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F!$A$88:$A$92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F!$C$88:$C$92</c:f>
              <c:numCache>
                <c:formatCode>General</c:formatCode>
                <c:ptCount val="5"/>
                <c:pt idx="0">
                  <c:v>3213</c:v>
                </c:pt>
                <c:pt idx="1">
                  <c:v>3236</c:v>
                </c:pt>
                <c:pt idx="2">
                  <c:v>3278</c:v>
                </c:pt>
                <c:pt idx="3">
                  <c:v>3408</c:v>
                </c:pt>
                <c:pt idx="4">
                  <c:v>3656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2D-4553-BFB6-26017A8108F0}"/>
            </c:ext>
          </c:extLst>
        </c:ser>
        <c:ser>
          <c:idx val="2"/>
          <c:order val="2"/>
          <c:tx>
            <c:strRef>
              <c:f>F!$D$87</c:f>
              <c:strCache>
                <c:ptCount val="1"/>
                <c:pt idx="0">
                  <c:v>TM_nlb_point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F!$A$88:$A$92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F!$D$88:$D$92</c:f>
              <c:numCache>
                <c:formatCode>General</c:formatCode>
                <c:ptCount val="5"/>
                <c:pt idx="0">
                  <c:v>3113</c:v>
                </c:pt>
                <c:pt idx="1">
                  <c:v>3378</c:v>
                </c:pt>
                <c:pt idx="2">
                  <c:v>3445</c:v>
                </c:pt>
                <c:pt idx="3">
                  <c:v>3813</c:v>
                </c:pt>
                <c:pt idx="4">
                  <c:v>3965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2D-4553-BFB6-26017A810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4075824"/>
        <c:axId val="-1104075280"/>
      </c:barChart>
      <c:catAx>
        <c:axId val="-1104075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k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4075280"/>
        <c:crosses val="autoZero"/>
        <c:auto val="1"/>
        <c:lblAlgn val="ctr"/>
        <c:lblOffset val="100"/>
        <c:noMultiLvlLbl val="0"/>
      </c:catAx>
      <c:valAx>
        <c:axId val="-110407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407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 (40% of Data Size)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F!$J$87</c:f>
              <c:strCache>
                <c:ptCount val="1"/>
                <c:pt idx="0">
                  <c:v>TM_point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F!$I$88:$I$92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F!$J$88:$J$92</c:f>
              <c:numCache>
                <c:formatCode>General</c:formatCode>
                <c:ptCount val="5"/>
                <c:pt idx="0">
                  <c:v>522</c:v>
                </c:pt>
                <c:pt idx="1">
                  <c:v>599</c:v>
                </c:pt>
                <c:pt idx="2">
                  <c:v>607</c:v>
                </c:pt>
                <c:pt idx="3">
                  <c:v>632</c:v>
                </c:pt>
                <c:pt idx="4">
                  <c:v>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9-4276-9E68-3E91FBD0B85E}"/>
            </c:ext>
          </c:extLst>
        </c:ser>
        <c:ser>
          <c:idx val="1"/>
          <c:order val="1"/>
          <c:tx>
            <c:strRef>
              <c:f>F!$K$87</c:f>
              <c:strCache>
                <c:ptCount val="1"/>
                <c:pt idx="0">
                  <c:v>TM_nps_point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F!$I$88:$I$92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F!$K$88:$K$92</c:f>
              <c:numCache>
                <c:formatCode>General</c:formatCode>
                <c:ptCount val="5"/>
                <c:pt idx="0">
                  <c:v>613</c:v>
                </c:pt>
                <c:pt idx="1">
                  <c:v>644</c:v>
                </c:pt>
                <c:pt idx="2">
                  <c:v>653</c:v>
                </c:pt>
                <c:pt idx="3">
                  <c:v>657</c:v>
                </c:pt>
                <c:pt idx="4">
                  <c:v>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09-4276-9E68-3E91FBD0B85E}"/>
            </c:ext>
          </c:extLst>
        </c:ser>
        <c:ser>
          <c:idx val="2"/>
          <c:order val="2"/>
          <c:tx>
            <c:strRef>
              <c:f>F!$L$87</c:f>
              <c:strCache>
                <c:ptCount val="1"/>
                <c:pt idx="0">
                  <c:v>TM_nlb_point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F!$I$88:$I$92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F!$L$88:$L$92</c:f>
              <c:numCache>
                <c:formatCode>General</c:formatCode>
                <c:ptCount val="5"/>
                <c:pt idx="0">
                  <c:v>647</c:v>
                </c:pt>
                <c:pt idx="1">
                  <c:v>659</c:v>
                </c:pt>
                <c:pt idx="2">
                  <c:v>680</c:v>
                </c:pt>
                <c:pt idx="3">
                  <c:v>716</c:v>
                </c:pt>
                <c:pt idx="4">
                  <c:v>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09-4276-9E68-3E91FBD0B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4074192"/>
        <c:axId val="-1104081264"/>
      </c:barChart>
      <c:catAx>
        <c:axId val="-1104074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k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4081264"/>
        <c:crosses val="autoZero"/>
        <c:auto val="1"/>
        <c:lblAlgn val="ctr"/>
        <c:lblOffset val="100"/>
        <c:noMultiLvlLbl val="0"/>
      </c:catAx>
      <c:valAx>
        <c:axId val="-110408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</a:t>
                </a:r>
                <a:r>
                  <a:rPr lang="en-US" altLang="zh-CN" baseline="0"/>
                  <a:t>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407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G!$A$3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G!$B$2:$F$2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G!$B$3:$F$3</c:f>
              <c:numCache>
                <c:formatCode>General</c:formatCode>
                <c:ptCount val="5"/>
                <c:pt idx="0">
                  <c:v>1823</c:v>
                </c:pt>
                <c:pt idx="1">
                  <c:v>1722</c:v>
                </c:pt>
                <c:pt idx="2">
                  <c:v>1985</c:v>
                </c:pt>
                <c:pt idx="3">
                  <c:v>2023</c:v>
                </c:pt>
                <c:pt idx="4">
                  <c:v>2339</c:v>
                </c:pt>
              </c:numCache>
            </c:numRef>
          </c:val>
        </c:ser>
        <c:ser>
          <c:idx val="1"/>
          <c:order val="1"/>
          <c:tx>
            <c:strRef>
              <c:f>G!$A$4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G!$B$2:$F$2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G!$B$4:$F$4</c:f>
              <c:numCache>
                <c:formatCode>General</c:formatCode>
                <c:ptCount val="5"/>
                <c:pt idx="0">
                  <c:v>1967</c:v>
                </c:pt>
                <c:pt idx="1">
                  <c:v>1802</c:v>
                </c:pt>
                <c:pt idx="2">
                  <c:v>3020</c:v>
                </c:pt>
                <c:pt idx="3">
                  <c:v>2519</c:v>
                </c:pt>
                <c:pt idx="4">
                  <c:v>2662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99641216"/>
        <c:axId val="-1099654272"/>
      </c:barChart>
      <c:catAx>
        <c:axId val="-1099641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 Size (%)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9654272"/>
        <c:crosses val="autoZero"/>
        <c:auto val="1"/>
        <c:lblAlgn val="ctr"/>
        <c:lblOffset val="100"/>
        <c:noMultiLvlLbl val="0"/>
      </c:catAx>
      <c:valAx>
        <c:axId val="-109965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964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G!$I$3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G!$J$2:$N$2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G!$J$3:$N$3</c:f>
              <c:numCache>
                <c:formatCode>General</c:formatCode>
                <c:ptCount val="5"/>
                <c:pt idx="0">
                  <c:v>1322</c:v>
                </c:pt>
                <c:pt idx="1">
                  <c:v>1383</c:v>
                </c:pt>
                <c:pt idx="2">
                  <c:v>1531</c:v>
                </c:pt>
                <c:pt idx="3">
                  <c:v>1971</c:v>
                </c:pt>
                <c:pt idx="4">
                  <c:v>2772</c:v>
                </c:pt>
              </c:numCache>
            </c:numRef>
          </c:val>
        </c:ser>
        <c:ser>
          <c:idx val="1"/>
          <c:order val="1"/>
          <c:tx>
            <c:strRef>
              <c:f>G!$I$4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G!$J$2:$N$2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G!$J$4:$N$4</c:f>
              <c:numCache>
                <c:formatCode>General</c:formatCode>
                <c:ptCount val="5"/>
                <c:pt idx="0">
                  <c:v>1310</c:v>
                </c:pt>
                <c:pt idx="1">
                  <c:v>1135</c:v>
                </c:pt>
                <c:pt idx="2">
                  <c:v>1769</c:v>
                </c:pt>
                <c:pt idx="3">
                  <c:v>1411</c:v>
                </c:pt>
                <c:pt idx="4">
                  <c:v>3267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95829408"/>
        <c:axId val="-1095852800"/>
      </c:barChart>
      <c:catAx>
        <c:axId val="-1095829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 Size (%)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5852800"/>
        <c:crosses val="autoZero"/>
        <c:auto val="1"/>
        <c:lblAlgn val="ctr"/>
        <c:lblOffset val="100"/>
        <c:noMultiLvlLbl val="0"/>
      </c:catAx>
      <c:valAx>
        <c:axId val="-109585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</a:t>
                </a:r>
                <a:r>
                  <a:rPr lang="en-US" altLang="zh-CN" baseline="0"/>
                  <a:t>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582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G!$A$22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G!$B$21:$F$21</c:f>
              <c:strCache>
                <c:ptCount val="5"/>
                <c:pt idx="0">
                  <c:v>1h</c:v>
                </c:pt>
                <c:pt idx="1">
                  <c:v>6h</c:v>
                </c:pt>
                <c:pt idx="2">
                  <c:v>1d</c:v>
                </c:pt>
                <c:pt idx="3">
                  <c:v>1w</c:v>
                </c:pt>
                <c:pt idx="4">
                  <c:v>1m</c:v>
                </c:pt>
              </c:strCache>
            </c:strRef>
          </c:cat>
          <c:val>
            <c:numRef>
              <c:f>G!$B$22:$F$22</c:f>
              <c:numCache>
                <c:formatCode>General</c:formatCode>
                <c:ptCount val="5"/>
                <c:pt idx="0">
                  <c:v>1311</c:v>
                </c:pt>
                <c:pt idx="1">
                  <c:v>1907</c:v>
                </c:pt>
                <c:pt idx="2">
                  <c:v>4089</c:v>
                </c:pt>
                <c:pt idx="3">
                  <c:v>13958</c:v>
                </c:pt>
                <c:pt idx="4">
                  <c:v>15738</c:v>
                </c:pt>
              </c:numCache>
            </c:numRef>
          </c:val>
        </c:ser>
        <c:ser>
          <c:idx val="1"/>
          <c:order val="1"/>
          <c:tx>
            <c:strRef>
              <c:f>G!$A$23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G!$B$21:$F$21</c:f>
              <c:strCache>
                <c:ptCount val="5"/>
                <c:pt idx="0">
                  <c:v>1h</c:v>
                </c:pt>
                <c:pt idx="1">
                  <c:v>6h</c:v>
                </c:pt>
                <c:pt idx="2">
                  <c:v>1d</c:v>
                </c:pt>
                <c:pt idx="3">
                  <c:v>1w</c:v>
                </c:pt>
                <c:pt idx="4">
                  <c:v>1m</c:v>
                </c:pt>
              </c:strCache>
            </c:strRef>
          </c:cat>
          <c:val>
            <c:numRef>
              <c:f>G!$B$23:$F$23</c:f>
              <c:numCache>
                <c:formatCode>General</c:formatCode>
                <c:ptCount val="5"/>
                <c:pt idx="0">
                  <c:v>3596</c:v>
                </c:pt>
                <c:pt idx="1">
                  <c:v>4177</c:v>
                </c:pt>
                <c:pt idx="2">
                  <c:v>6071</c:v>
                </c:pt>
                <c:pt idx="3">
                  <c:v>22710</c:v>
                </c:pt>
                <c:pt idx="4">
                  <c:v>24706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34441888"/>
        <c:axId val="-1334443520"/>
      </c:barChart>
      <c:catAx>
        <c:axId val="-1334441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Temporal Window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4443520"/>
        <c:crosses val="autoZero"/>
        <c:auto val="1"/>
        <c:lblAlgn val="ctr"/>
        <c:lblOffset val="100"/>
        <c:noMultiLvlLbl val="0"/>
      </c:catAx>
      <c:valAx>
        <c:axId val="-133444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44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G!$I$22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G!$J$21:$N$21</c:f>
              <c:strCache>
                <c:ptCount val="5"/>
                <c:pt idx="0">
                  <c:v>1h</c:v>
                </c:pt>
                <c:pt idx="1">
                  <c:v>6h</c:v>
                </c:pt>
                <c:pt idx="2">
                  <c:v>1d</c:v>
                </c:pt>
                <c:pt idx="3">
                  <c:v>1w</c:v>
                </c:pt>
                <c:pt idx="4">
                  <c:v>1m</c:v>
                </c:pt>
              </c:strCache>
            </c:strRef>
          </c:cat>
          <c:val>
            <c:numRef>
              <c:f>G!$J$22:$N$22</c:f>
              <c:numCache>
                <c:formatCode>General</c:formatCode>
                <c:ptCount val="5"/>
                <c:pt idx="0">
                  <c:v>879</c:v>
                </c:pt>
                <c:pt idx="1">
                  <c:v>883</c:v>
                </c:pt>
                <c:pt idx="2">
                  <c:v>872</c:v>
                </c:pt>
                <c:pt idx="3">
                  <c:v>1046</c:v>
                </c:pt>
                <c:pt idx="4">
                  <c:v>13577</c:v>
                </c:pt>
              </c:numCache>
            </c:numRef>
          </c:val>
        </c:ser>
        <c:ser>
          <c:idx val="1"/>
          <c:order val="1"/>
          <c:tx>
            <c:strRef>
              <c:f>G!$I$23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G!$J$21:$N$21</c:f>
              <c:strCache>
                <c:ptCount val="5"/>
                <c:pt idx="0">
                  <c:v>1h</c:v>
                </c:pt>
                <c:pt idx="1">
                  <c:v>6h</c:v>
                </c:pt>
                <c:pt idx="2">
                  <c:v>1d</c:v>
                </c:pt>
                <c:pt idx="3">
                  <c:v>1w</c:v>
                </c:pt>
                <c:pt idx="4">
                  <c:v>1m</c:v>
                </c:pt>
              </c:strCache>
            </c:strRef>
          </c:cat>
          <c:val>
            <c:numRef>
              <c:f>G!$J$23:$N$23</c:f>
              <c:numCache>
                <c:formatCode>General</c:formatCode>
                <c:ptCount val="5"/>
                <c:pt idx="0">
                  <c:v>885</c:v>
                </c:pt>
                <c:pt idx="1">
                  <c:v>922</c:v>
                </c:pt>
                <c:pt idx="2">
                  <c:v>894</c:v>
                </c:pt>
                <c:pt idx="3">
                  <c:v>1095</c:v>
                </c:pt>
                <c:pt idx="4">
                  <c:v>29225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77679424"/>
        <c:axId val="-1377693568"/>
      </c:barChart>
      <c:catAx>
        <c:axId val="-1377679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Temporal Window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77693568"/>
        <c:crosses val="autoZero"/>
        <c:auto val="1"/>
        <c:lblAlgn val="ctr"/>
        <c:lblOffset val="100"/>
        <c:noMultiLvlLbl val="0"/>
      </c:catAx>
      <c:valAx>
        <c:axId val="-137769356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</a:t>
                </a:r>
                <a:r>
                  <a:rPr lang="en-US" altLang="zh-CN" baseline="0"/>
                  <a:t>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7767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G!$A$40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G!$B$39:$F$39</c:f>
              <c:strCache>
                <c:ptCount val="5"/>
                <c:pt idx="0">
                  <c:v>1*1</c:v>
                </c:pt>
                <c:pt idx="1">
                  <c:v>2*2</c:v>
                </c:pt>
                <c:pt idx="2">
                  <c:v>3*3</c:v>
                </c:pt>
                <c:pt idx="3">
                  <c:v>4*4</c:v>
                </c:pt>
                <c:pt idx="4">
                  <c:v>5*5</c:v>
                </c:pt>
              </c:strCache>
            </c:strRef>
          </c:cat>
          <c:val>
            <c:numRef>
              <c:f>G!$B$40:$F$40</c:f>
              <c:numCache>
                <c:formatCode>General</c:formatCode>
                <c:ptCount val="5"/>
                <c:pt idx="0">
                  <c:v>2041</c:v>
                </c:pt>
                <c:pt idx="1">
                  <c:v>2164</c:v>
                </c:pt>
                <c:pt idx="2">
                  <c:v>2035</c:v>
                </c:pt>
                <c:pt idx="3">
                  <c:v>1962</c:v>
                </c:pt>
                <c:pt idx="4">
                  <c:v>2135</c:v>
                </c:pt>
              </c:numCache>
            </c:numRef>
          </c:val>
        </c:ser>
        <c:ser>
          <c:idx val="1"/>
          <c:order val="1"/>
          <c:tx>
            <c:strRef>
              <c:f>G!$A$41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G!$B$39:$F$39</c:f>
              <c:strCache>
                <c:ptCount val="5"/>
                <c:pt idx="0">
                  <c:v>1*1</c:v>
                </c:pt>
                <c:pt idx="1">
                  <c:v>2*2</c:v>
                </c:pt>
                <c:pt idx="2">
                  <c:v>3*3</c:v>
                </c:pt>
                <c:pt idx="3">
                  <c:v>4*4</c:v>
                </c:pt>
                <c:pt idx="4">
                  <c:v>5*5</c:v>
                </c:pt>
              </c:strCache>
            </c:strRef>
          </c:cat>
          <c:val>
            <c:numRef>
              <c:f>G!$B$41:$F$41</c:f>
              <c:numCache>
                <c:formatCode>General</c:formatCode>
                <c:ptCount val="5"/>
                <c:pt idx="0">
                  <c:v>2084</c:v>
                </c:pt>
                <c:pt idx="1">
                  <c:v>1978</c:v>
                </c:pt>
                <c:pt idx="2">
                  <c:v>2167</c:v>
                </c:pt>
                <c:pt idx="3">
                  <c:v>2490</c:v>
                </c:pt>
                <c:pt idx="4">
                  <c:v>2194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34005728"/>
        <c:axId val="-1095837024"/>
      </c:barChart>
      <c:catAx>
        <c:axId val="-1334005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Spatial Window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95837024"/>
        <c:crosses val="autoZero"/>
        <c:auto val="1"/>
        <c:lblAlgn val="ctr"/>
        <c:lblOffset val="100"/>
        <c:noMultiLvlLbl val="0"/>
      </c:catAx>
      <c:valAx>
        <c:axId val="-109583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</a:t>
                </a:r>
                <a:r>
                  <a:rPr lang="en-US" altLang="zh-CN" baseline="0"/>
                  <a:t>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3400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Deserialization Time of Different</a:t>
            </a:r>
            <a:r>
              <a:rPr lang="en-US" altLang="zh-CN" baseline="0"/>
              <a:t> Methods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反序列化时间!$A$2</c:f>
              <c:strCache>
                <c:ptCount val="1"/>
                <c:pt idx="0">
                  <c:v>Kryo(List&lt;GPSPoint&gt;)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反序列化时间!$B$1:$H$1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反序列化时间!$B$2:$H$2</c:f>
              <c:numCache>
                <c:formatCode>General</c:formatCode>
                <c:ptCount val="7"/>
                <c:pt idx="0">
                  <c:v>27</c:v>
                </c:pt>
                <c:pt idx="1">
                  <c:v>31</c:v>
                </c:pt>
                <c:pt idx="2">
                  <c:v>46</c:v>
                </c:pt>
                <c:pt idx="3">
                  <c:v>63</c:v>
                </c:pt>
                <c:pt idx="4">
                  <c:v>78</c:v>
                </c:pt>
                <c:pt idx="5">
                  <c:v>110</c:v>
                </c:pt>
                <c:pt idx="6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D6-4777-9298-29EEF54A9E7E}"/>
            </c:ext>
          </c:extLst>
        </c:ser>
        <c:ser>
          <c:idx val="1"/>
          <c:order val="1"/>
          <c:tx>
            <c:strRef>
              <c:f>反序列化时间!$A$3</c:f>
              <c:strCache>
                <c:ptCount val="1"/>
                <c:pt idx="0">
                  <c:v>List[Kryo(GPSPoint)]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反序列化时间!$B$1:$H$1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反序列化时间!$B$3:$H$3</c:f>
              <c:numCache>
                <c:formatCode>General</c:formatCode>
                <c:ptCount val="7"/>
                <c:pt idx="0">
                  <c:v>35</c:v>
                </c:pt>
                <c:pt idx="1">
                  <c:v>54</c:v>
                </c:pt>
                <c:pt idx="2">
                  <c:v>113</c:v>
                </c:pt>
                <c:pt idx="3">
                  <c:v>154</c:v>
                </c:pt>
                <c:pt idx="4">
                  <c:v>221</c:v>
                </c:pt>
                <c:pt idx="5">
                  <c:v>578</c:v>
                </c:pt>
                <c:pt idx="6">
                  <c:v>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D6-4777-9298-29EEF54A9E7E}"/>
            </c:ext>
          </c:extLst>
        </c:ser>
        <c:ser>
          <c:idx val="2"/>
          <c:order val="2"/>
          <c:tx>
            <c:strRef>
              <c:f>反序列化时间!$A$4</c:f>
              <c:strCache>
                <c:ptCount val="1"/>
                <c:pt idx="0">
                  <c:v>gzip(GeoJson(FeatureCollection&lt;GPSPoint&gt;))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反序列化时间!$B$1:$H$1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反序列化时间!$B$4:$H$4</c:f>
              <c:numCache>
                <c:formatCode>General</c:formatCode>
                <c:ptCount val="7"/>
                <c:pt idx="0">
                  <c:v>27</c:v>
                </c:pt>
                <c:pt idx="1">
                  <c:v>32</c:v>
                </c:pt>
                <c:pt idx="2">
                  <c:v>45</c:v>
                </c:pt>
                <c:pt idx="3">
                  <c:v>57</c:v>
                </c:pt>
                <c:pt idx="4">
                  <c:v>73</c:v>
                </c:pt>
                <c:pt idx="5">
                  <c:v>178</c:v>
                </c:pt>
                <c:pt idx="6">
                  <c:v>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D6-4777-9298-29EEF54A9E7E}"/>
            </c:ext>
          </c:extLst>
        </c:ser>
        <c:ser>
          <c:idx val="3"/>
          <c:order val="3"/>
          <c:tx>
            <c:strRef>
              <c:f>反序列化时间!$A$5</c:f>
              <c:strCache>
                <c:ptCount val="1"/>
                <c:pt idx="0">
                  <c:v>List[gzip(GeoJson(GPSPoint))]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反序列化时间!$B$1:$H$1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反序列化时间!$B$5:$H$5</c:f>
              <c:numCache>
                <c:formatCode>General</c:formatCode>
                <c:ptCount val="7"/>
                <c:pt idx="0">
                  <c:v>31</c:v>
                </c:pt>
                <c:pt idx="1">
                  <c:v>47</c:v>
                </c:pt>
                <c:pt idx="2">
                  <c:v>63</c:v>
                </c:pt>
                <c:pt idx="3">
                  <c:v>109</c:v>
                </c:pt>
                <c:pt idx="4">
                  <c:v>187</c:v>
                </c:pt>
                <c:pt idx="5">
                  <c:v>390</c:v>
                </c:pt>
                <c:pt idx="6">
                  <c:v>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D6-4777-9298-29EEF54A9E7E}"/>
            </c:ext>
          </c:extLst>
        </c:ser>
        <c:ser>
          <c:idx val="4"/>
          <c:order val="4"/>
          <c:tx>
            <c:strRef>
              <c:f>反序列化时间!$A$6</c:f>
              <c:strCache>
                <c:ptCount val="1"/>
                <c:pt idx="0">
                  <c:v>gzip(Kryo(List&lt;GPSPoint&gt;))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反序列化时间!$B$1:$H$1</c:f>
              <c:strCache>
                <c:ptCount val="7"/>
                <c:pt idx="0">
                  <c:v>50</c:v>
                </c:pt>
                <c:pt idx="1">
                  <c:v>100</c:v>
                </c:pt>
                <c:pt idx="2">
                  <c:v>300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  <c:pt idx="6">
                  <c:v>5000</c:v>
                </c:pt>
              </c:strCache>
            </c:strRef>
          </c:cat>
          <c:val>
            <c:numRef>
              <c:f>反序列化时间!$B$6:$H$6</c:f>
              <c:numCache>
                <c:formatCode>General</c:formatCode>
                <c:ptCount val="7"/>
                <c:pt idx="0">
                  <c:v>16</c:v>
                </c:pt>
                <c:pt idx="1">
                  <c:v>31</c:v>
                </c:pt>
                <c:pt idx="2">
                  <c:v>47</c:v>
                </c:pt>
                <c:pt idx="3">
                  <c:v>47</c:v>
                </c:pt>
                <c:pt idx="4">
                  <c:v>79</c:v>
                </c:pt>
                <c:pt idx="5">
                  <c:v>114</c:v>
                </c:pt>
                <c:pt idx="6">
                  <c:v>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D6-4777-9298-29EEF54A9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05564624"/>
        <c:axId val="-1105577136"/>
      </c:barChart>
      <c:catAx>
        <c:axId val="-1105564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Number of GPS Points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77136"/>
        <c:crosses val="autoZero"/>
        <c:auto val="1"/>
        <c:lblAlgn val="ctr"/>
        <c:lblOffset val="100"/>
        <c:noMultiLvlLbl val="0"/>
      </c:catAx>
      <c:valAx>
        <c:axId val="-11055771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Deserialization Time (ms)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6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G!$I$40</c:f>
              <c:strCache>
                <c:ptCount val="1"/>
                <c:pt idx="0">
                  <c:v>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G!$J$39:$N$39</c:f>
              <c:strCache>
                <c:ptCount val="5"/>
                <c:pt idx="0">
                  <c:v>1*1</c:v>
                </c:pt>
                <c:pt idx="1">
                  <c:v>2*2</c:v>
                </c:pt>
                <c:pt idx="2">
                  <c:v>3*3</c:v>
                </c:pt>
                <c:pt idx="3">
                  <c:v>4*4</c:v>
                </c:pt>
                <c:pt idx="4">
                  <c:v>5*5</c:v>
                </c:pt>
              </c:strCache>
            </c:strRef>
          </c:cat>
          <c:val>
            <c:numRef>
              <c:f>G!$J$40:$N$40</c:f>
              <c:numCache>
                <c:formatCode>General</c:formatCode>
                <c:ptCount val="5"/>
                <c:pt idx="0">
                  <c:v>876</c:v>
                </c:pt>
                <c:pt idx="1">
                  <c:v>860</c:v>
                </c:pt>
                <c:pt idx="2">
                  <c:v>866</c:v>
                </c:pt>
                <c:pt idx="3">
                  <c:v>840</c:v>
                </c:pt>
                <c:pt idx="4">
                  <c:v>884</c:v>
                </c:pt>
              </c:numCache>
            </c:numRef>
          </c:val>
        </c:ser>
        <c:ser>
          <c:idx val="1"/>
          <c:order val="1"/>
          <c:tx>
            <c:strRef>
              <c:f>G!$I$41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G!$J$39:$N$39</c:f>
              <c:strCache>
                <c:ptCount val="5"/>
                <c:pt idx="0">
                  <c:v>1*1</c:v>
                </c:pt>
                <c:pt idx="1">
                  <c:v>2*2</c:v>
                </c:pt>
                <c:pt idx="2">
                  <c:v>3*3</c:v>
                </c:pt>
                <c:pt idx="3">
                  <c:v>4*4</c:v>
                </c:pt>
                <c:pt idx="4">
                  <c:v>5*5</c:v>
                </c:pt>
              </c:strCache>
            </c:strRef>
          </c:cat>
          <c:val>
            <c:numRef>
              <c:f>G!$J$41:$N$41</c:f>
              <c:numCache>
                <c:formatCode>General</c:formatCode>
                <c:ptCount val="5"/>
                <c:pt idx="0">
                  <c:v>967</c:v>
                </c:pt>
                <c:pt idx="1">
                  <c:v>917</c:v>
                </c:pt>
                <c:pt idx="2">
                  <c:v>900</c:v>
                </c:pt>
                <c:pt idx="3">
                  <c:v>946</c:v>
                </c:pt>
                <c:pt idx="4">
                  <c:v>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77694112"/>
        <c:axId val="-1377692480"/>
      </c:barChart>
      <c:catAx>
        <c:axId val="-1377694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Spatial Window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77692480"/>
        <c:crosses val="autoZero"/>
        <c:auto val="1"/>
        <c:lblAlgn val="ctr"/>
        <c:lblOffset val="100"/>
        <c:noMultiLvlLbl val="0"/>
      </c:catAx>
      <c:valAx>
        <c:axId val="-137769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</a:t>
                </a:r>
                <a:r>
                  <a:rPr lang="en-US" altLang="zh-CN" baseline="0"/>
                  <a:t>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7769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G!$A$60</c:f>
              <c:strCache>
                <c:ptCount val="1"/>
                <c:pt idx="0">
                  <c:v>TM_tm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G!$B$59:$D$59</c:f>
              <c:strCache>
                <c:ptCount val="3"/>
                <c:pt idx="0">
                  <c:v>w</c:v>
                </c:pt>
                <c:pt idx="1">
                  <c:v>m</c:v>
                </c:pt>
                <c:pt idx="2">
                  <c:v>y</c:v>
                </c:pt>
              </c:strCache>
            </c:strRef>
          </c:cat>
          <c:val>
            <c:numRef>
              <c:f>G!$B$60:$D$60</c:f>
              <c:numCache>
                <c:formatCode>General</c:formatCode>
                <c:ptCount val="3"/>
                <c:pt idx="0">
                  <c:v>3250</c:v>
                </c:pt>
                <c:pt idx="1">
                  <c:v>1623</c:v>
                </c:pt>
                <c:pt idx="2">
                  <c:v>1756</c:v>
                </c:pt>
              </c:numCache>
            </c:numRef>
          </c:val>
        </c:ser>
        <c:ser>
          <c:idx val="1"/>
          <c:order val="1"/>
          <c:tx>
            <c:strRef>
              <c:f>G!$A$61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G!$B$59:$D$59</c:f>
              <c:strCache>
                <c:ptCount val="3"/>
                <c:pt idx="0">
                  <c:v>w</c:v>
                </c:pt>
                <c:pt idx="1">
                  <c:v>m</c:v>
                </c:pt>
                <c:pt idx="2">
                  <c:v>y</c:v>
                </c:pt>
              </c:strCache>
            </c:strRef>
          </c:cat>
          <c:val>
            <c:numRef>
              <c:f>G!$B$61:$D$61</c:f>
              <c:numCache>
                <c:formatCode>General</c:formatCode>
                <c:ptCount val="3"/>
                <c:pt idx="0">
                  <c:v>3153</c:v>
                </c:pt>
                <c:pt idx="1">
                  <c:v>2804</c:v>
                </c:pt>
                <c:pt idx="2">
                  <c:v>2514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76978912"/>
        <c:axId val="-976972384"/>
      </c:barChart>
      <c:catAx>
        <c:axId val="-976978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Time Period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6972384"/>
        <c:crosses val="autoZero"/>
        <c:auto val="1"/>
        <c:lblAlgn val="ctr"/>
        <c:lblOffset val="100"/>
        <c:noMultiLvlLbl val="0"/>
      </c:catAx>
      <c:valAx>
        <c:axId val="-97697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Querying </a:t>
                </a:r>
                <a:r>
                  <a:rPr lang="en-US" altLang="zh-CN" dirty="0" smtClean="0"/>
                  <a:t>Time (</a:t>
                </a:r>
                <a:r>
                  <a:rPr lang="en-US" altLang="zh-CN" dirty="0" err="1" smtClean="0"/>
                  <a:t>ms</a:t>
                </a:r>
                <a:r>
                  <a:rPr lang="en-US" altLang="zh-CN" dirty="0" smtClean="0"/>
                  <a:t>)</a:t>
                </a:r>
                <a:endParaRPr lang="zh-CN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7697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G!$I$60</c:f>
              <c:strCache>
                <c:ptCount val="1"/>
                <c:pt idx="0">
                  <c:v>TM_tm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G!$J$59:$L$59</c:f>
              <c:strCache>
                <c:ptCount val="3"/>
                <c:pt idx="0">
                  <c:v>w</c:v>
                </c:pt>
                <c:pt idx="1">
                  <c:v>m</c:v>
                </c:pt>
                <c:pt idx="2">
                  <c:v>y</c:v>
                </c:pt>
              </c:strCache>
            </c:strRef>
          </c:cat>
          <c:val>
            <c:numRef>
              <c:f>G!$J$60:$L$60</c:f>
              <c:numCache>
                <c:formatCode>General</c:formatCode>
                <c:ptCount val="3"/>
                <c:pt idx="0">
                  <c:v>2442</c:v>
                </c:pt>
                <c:pt idx="1">
                  <c:v>889</c:v>
                </c:pt>
                <c:pt idx="2">
                  <c:v>930</c:v>
                </c:pt>
              </c:numCache>
            </c:numRef>
          </c:val>
        </c:ser>
        <c:ser>
          <c:idx val="1"/>
          <c:order val="1"/>
          <c:tx>
            <c:strRef>
              <c:f>G!$I$61</c:f>
              <c:strCache>
                <c:ptCount val="1"/>
                <c:pt idx="0">
                  <c:v>TM_nps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G!$J$59:$L$59</c:f>
              <c:strCache>
                <c:ptCount val="3"/>
                <c:pt idx="0">
                  <c:v>w</c:v>
                </c:pt>
                <c:pt idx="1">
                  <c:v>m</c:v>
                </c:pt>
                <c:pt idx="2">
                  <c:v>y</c:v>
                </c:pt>
              </c:strCache>
            </c:strRef>
          </c:cat>
          <c:val>
            <c:numRef>
              <c:f>G!$J$61:$L$61</c:f>
              <c:numCache>
                <c:formatCode>General</c:formatCode>
                <c:ptCount val="3"/>
                <c:pt idx="0">
                  <c:v>2738</c:v>
                </c:pt>
                <c:pt idx="1">
                  <c:v>911</c:v>
                </c:pt>
                <c:pt idx="2">
                  <c:v>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10180256"/>
        <c:axId val="-1010173728"/>
      </c:barChart>
      <c:catAx>
        <c:axId val="-1010180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Time Period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10173728"/>
        <c:crosses val="autoZero"/>
        <c:auto val="1"/>
        <c:lblAlgn val="ctr"/>
        <c:lblOffset val="100"/>
        <c:noMultiLvlLbl val="0"/>
      </c:catAx>
      <c:valAx>
        <c:axId val="-101017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Querying Time (ms)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1018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B!$I$29</c:f>
              <c:strCache>
                <c:ptCount val="1"/>
                <c:pt idx="0">
                  <c:v>Tdrive-v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B!$J$28:$N$28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B!$J$29:$N$29</c:f>
              <c:numCache>
                <c:formatCode>General</c:formatCode>
                <c:ptCount val="5"/>
                <c:pt idx="0">
                  <c:v>0.76948242187499993</c:v>
                </c:pt>
                <c:pt idx="1">
                  <c:v>1.4422851562500001</c:v>
                </c:pt>
                <c:pt idx="2">
                  <c:v>2.2713867187499996</c:v>
                </c:pt>
                <c:pt idx="3">
                  <c:v>2.9671874999999996</c:v>
                </c:pt>
                <c:pt idx="4">
                  <c:v>3.3836425781250004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65-49A1-BDF3-4ADCC72EDCE5}"/>
            </c:ext>
          </c:extLst>
        </c:ser>
        <c:ser>
          <c:idx val="1"/>
          <c:order val="1"/>
          <c:tx>
            <c:strRef>
              <c:f>B!$I$30</c:f>
              <c:strCache>
                <c:ptCount val="1"/>
                <c:pt idx="0">
                  <c:v>Tdrive-h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B!$J$28:$N$28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B!$J$30:$N$30</c:f>
              <c:numCache>
                <c:formatCode>General</c:formatCode>
                <c:ptCount val="5"/>
                <c:pt idx="0">
                  <c:v>0.164794921875</c:v>
                </c:pt>
                <c:pt idx="1">
                  <c:v>0.31831054687500004</c:v>
                </c:pt>
                <c:pt idx="2">
                  <c:v>0.48618164062499997</c:v>
                </c:pt>
                <c:pt idx="3">
                  <c:v>0.64248046875000009</c:v>
                </c:pt>
                <c:pt idx="4">
                  <c:v>0.74326171874999991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65-49A1-BDF3-4ADCC72ED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05579856"/>
        <c:axId val="-1105572784"/>
      </c:lineChart>
      <c:catAx>
        <c:axId val="-1105579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</a:t>
                </a:r>
                <a:r>
                  <a:rPr lang="en-US" altLang="zh-CN" baseline="0"/>
                  <a:t> Data Size (%)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72784"/>
        <c:crosses val="autoZero"/>
        <c:auto val="1"/>
        <c:lblAlgn val="ctr"/>
        <c:lblOffset val="100"/>
        <c:noMultiLvlLbl val="0"/>
      </c:catAx>
      <c:valAx>
        <c:axId val="-11055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Storage Size (GB)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7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B!$Q$29</c:f>
              <c:strCache>
                <c:ptCount val="1"/>
                <c:pt idx="0">
                  <c:v>Lorry-v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B!$R$28:$V$28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B!$R$29:$V$29</c:f>
              <c:numCache>
                <c:formatCode>General</c:formatCode>
                <c:ptCount val="5"/>
                <c:pt idx="0">
                  <c:v>73.199999999999989</c:v>
                </c:pt>
                <c:pt idx="1">
                  <c:v>152.39999999999998</c:v>
                </c:pt>
                <c:pt idx="2">
                  <c:v>219.29999999999998</c:v>
                </c:pt>
                <c:pt idx="3">
                  <c:v>291.00058593749998</c:v>
                </c:pt>
                <c:pt idx="4">
                  <c:v>370.20000000000005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9B1-4129-B0E2-8CF8D58FF6CE}"/>
            </c:ext>
          </c:extLst>
        </c:ser>
        <c:ser>
          <c:idx val="1"/>
          <c:order val="1"/>
          <c:tx>
            <c:strRef>
              <c:f>B!$Q$30</c:f>
              <c:strCache>
                <c:ptCount val="1"/>
                <c:pt idx="0">
                  <c:v>Lorry-h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B!$R$28:$V$28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B!$R$30:$V$30</c:f>
              <c:numCache>
                <c:formatCode>General</c:formatCode>
                <c:ptCount val="5"/>
                <c:pt idx="0">
                  <c:v>11.396777343749999</c:v>
                </c:pt>
                <c:pt idx="1">
                  <c:v>22.541162109375001</c:v>
                </c:pt>
                <c:pt idx="2">
                  <c:v>36.762158203124997</c:v>
                </c:pt>
                <c:pt idx="3">
                  <c:v>41.782910156249997</c:v>
                </c:pt>
                <c:pt idx="4">
                  <c:v>54.340136718749996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9B1-4129-B0E2-8CF8D58FF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05575504"/>
        <c:axId val="-1105576592"/>
      </c:lineChart>
      <c:catAx>
        <c:axId val="-1105575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 Size (%)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76592"/>
        <c:crosses val="autoZero"/>
        <c:auto val="1"/>
        <c:lblAlgn val="ctr"/>
        <c:lblOffset val="100"/>
        <c:noMultiLvlLbl val="0"/>
      </c:catAx>
      <c:valAx>
        <c:axId val="-110557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Storage Size (GB)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7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T-Drive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B!$A$29</c:f>
              <c:strCache>
                <c:ptCount val="1"/>
                <c:pt idx="0">
                  <c:v>Tdrive-v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B!$B$28:$F$28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B!$B$29:$F$29</c:f>
              <c:numCache>
                <c:formatCode>General</c:formatCode>
                <c:ptCount val="5"/>
                <c:pt idx="0">
                  <c:v>51.623999999999995</c:v>
                </c:pt>
                <c:pt idx="1">
                  <c:v>61.83</c:v>
                </c:pt>
                <c:pt idx="2">
                  <c:v>70.512</c:v>
                </c:pt>
                <c:pt idx="3">
                  <c:v>87.078000000000003</c:v>
                </c:pt>
                <c:pt idx="4">
                  <c:v>91.760999999999996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16-4C89-A58F-3820236BA0D2}"/>
            </c:ext>
          </c:extLst>
        </c:ser>
        <c:ser>
          <c:idx val="1"/>
          <c:order val="1"/>
          <c:tx>
            <c:strRef>
              <c:f>B!$A$30</c:f>
              <c:strCache>
                <c:ptCount val="1"/>
                <c:pt idx="0">
                  <c:v>Tdrive-h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B!$B$28:$F$28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B!$B$30:$F$30</c:f>
              <c:numCache>
                <c:formatCode>General</c:formatCode>
                <c:ptCount val="5"/>
                <c:pt idx="0">
                  <c:v>29.083500000000001</c:v>
                </c:pt>
                <c:pt idx="1">
                  <c:v>30.260999999999999</c:v>
                </c:pt>
                <c:pt idx="2">
                  <c:v>33.877499999999998</c:v>
                </c:pt>
                <c:pt idx="3">
                  <c:v>48.205500000000001</c:v>
                </c:pt>
                <c:pt idx="4">
                  <c:v>50.527500000000003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16-4C89-A58F-3820236BA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05572240"/>
        <c:axId val="-1105579312"/>
      </c:lineChart>
      <c:catAx>
        <c:axId val="-1105572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 Size (%)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79312"/>
        <c:crosses val="autoZero"/>
        <c:auto val="1"/>
        <c:lblAlgn val="ctr"/>
        <c:lblOffset val="100"/>
        <c:noMultiLvlLbl val="0"/>
      </c:catAx>
      <c:valAx>
        <c:axId val="-110557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Storing</a:t>
                </a:r>
                <a:r>
                  <a:rPr lang="en-US" altLang="zh-CN" baseline="0"/>
                  <a:t> Time (s)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7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Lorry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B!$A$54</c:f>
              <c:strCache>
                <c:ptCount val="1"/>
                <c:pt idx="0">
                  <c:v>Lorry-v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B!$B$53:$F$53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B!$B$54:$F$54</c:f>
              <c:numCache>
                <c:formatCode>General</c:formatCode>
                <c:ptCount val="5"/>
                <c:pt idx="0">
                  <c:v>666.36</c:v>
                </c:pt>
                <c:pt idx="1">
                  <c:v>1590.7950000000001</c:v>
                </c:pt>
                <c:pt idx="2">
                  <c:v>2391.0029999999997</c:v>
                </c:pt>
                <c:pt idx="3">
                  <c:v>3130.1714999999999</c:v>
                </c:pt>
                <c:pt idx="4">
                  <c:v>5080.2255000000005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F15-4BF8-95EA-2D019BE8FD6F}"/>
            </c:ext>
          </c:extLst>
        </c:ser>
        <c:ser>
          <c:idx val="1"/>
          <c:order val="1"/>
          <c:tx>
            <c:strRef>
              <c:f>B!$A$55</c:f>
              <c:strCache>
                <c:ptCount val="1"/>
                <c:pt idx="0">
                  <c:v>Lorry-h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B!$B$53:$F$53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B!$B$55:$F$55</c:f>
              <c:numCache>
                <c:formatCode>General</c:formatCode>
                <c:ptCount val="5"/>
                <c:pt idx="0">
                  <c:v>286.15350000000001</c:v>
                </c:pt>
                <c:pt idx="1">
                  <c:v>594.81000000000006</c:v>
                </c:pt>
                <c:pt idx="2">
                  <c:v>743.7</c:v>
                </c:pt>
                <c:pt idx="3">
                  <c:v>1010.778</c:v>
                </c:pt>
                <c:pt idx="4">
                  <c:v>1193.9804999999999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F15-4BF8-95EA-2D019BE8F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05570608"/>
        <c:axId val="-1105566800"/>
      </c:lineChart>
      <c:catAx>
        <c:axId val="-1105570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Trajectory Data Size (%)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66800"/>
        <c:crosses val="autoZero"/>
        <c:auto val="1"/>
        <c:lblAlgn val="ctr"/>
        <c:lblOffset val="100"/>
        <c:noMultiLvlLbl val="0"/>
      </c:catAx>
      <c:valAx>
        <c:axId val="-110556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Storing</a:t>
                </a:r>
                <a:r>
                  <a:rPr lang="en-US" altLang="zh-CN" baseline="0"/>
                  <a:t> Time (s)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7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ID Temporal</a:t>
            </a:r>
            <a:r>
              <a:rPr lang="en-US" altLang="zh-CN" baseline="0"/>
              <a:t> Query Time VS Data Size 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'C'!$A$3</c:f>
              <c:strCache>
                <c:ptCount val="1"/>
                <c:pt idx="0">
                  <c:v>Tdrive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'C'!$B$2:$F$2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'C'!$B$3:$F$3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18-419D-A9B6-72B155931385}"/>
            </c:ext>
          </c:extLst>
        </c:ser>
        <c:ser>
          <c:idx val="1"/>
          <c:order val="1"/>
          <c:tx>
            <c:strRef>
              <c:f>'C'!$A$4</c:f>
              <c:strCache>
                <c:ptCount val="1"/>
                <c:pt idx="0">
                  <c:v>Lorry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'C'!$B$2:$F$2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'C'!$B$4:$F$4</c:f>
              <c:numCache>
                <c:formatCode>General</c:formatCode>
                <c:ptCount val="5"/>
                <c:pt idx="0">
                  <c:v>14</c:v>
                </c:pt>
                <c:pt idx="1">
                  <c:v>12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918-419D-A9B6-72B155931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05570064"/>
        <c:axId val="-1105568976"/>
      </c:lineChart>
      <c:catAx>
        <c:axId val="-1105570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dirty="0"/>
                  <a:t>Trajectory Data Size (%)</a:t>
                </a:r>
                <a:endParaRPr lang="zh-CN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68976"/>
        <c:crosses val="autoZero"/>
        <c:auto val="1"/>
        <c:lblAlgn val="ctr"/>
        <c:lblOffset val="100"/>
        <c:noMultiLvlLbl val="0"/>
      </c:catAx>
      <c:valAx>
        <c:axId val="-110556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Query</a:t>
                </a:r>
                <a:r>
                  <a:rPr lang="en-US" altLang="zh-CN" baseline="0"/>
                  <a:t>ing Time </a:t>
                </a:r>
                <a:r>
                  <a:rPr lang="en-US" altLang="zh-CN"/>
                  <a:t>(ms)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0557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A70-C390-4C92-A9BC-55FD882904B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F01D-017E-4568-BA65-A55512FC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9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A70-C390-4C92-A9BC-55FD882904B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F01D-017E-4568-BA65-A55512FC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4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A70-C390-4C92-A9BC-55FD882904B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F01D-017E-4568-BA65-A55512FC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5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A70-C390-4C92-A9BC-55FD882904B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F01D-017E-4568-BA65-A55512FC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A70-C390-4C92-A9BC-55FD882904B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F01D-017E-4568-BA65-A55512FC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2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A70-C390-4C92-A9BC-55FD882904B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F01D-017E-4568-BA65-A55512FC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A70-C390-4C92-A9BC-55FD882904B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F01D-017E-4568-BA65-A55512FC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9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A70-C390-4C92-A9BC-55FD882904B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F01D-017E-4568-BA65-A55512FC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A70-C390-4C92-A9BC-55FD882904B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F01D-017E-4568-BA65-A55512FC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6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A70-C390-4C92-A9BC-55FD882904B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F01D-017E-4568-BA65-A55512FC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5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A70-C390-4C92-A9BC-55FD882904B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F01D-017E-4568-BA65-A55512FC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0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1A70-C390-4C92-A9BC-55FD882904B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F01D-017E-4568-BA65-A55512FC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1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rajmesa.urban-computin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omesa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5623" y="1122363"/>
            <a:ext cx="10653203" cy="2306637"/>
          </a:xfrm>
        </p:spPr>
        <p:txBody>
          <a:bodyPr>
            <a:normAutofit/>
          </a:bodyPr>
          <a:lstStyle/>
          <a:p>
            <a:r>
              <a:rPr lang="en-US" altLang="zh-CN" sz="4400" dirty="0" err="1"/>
              <a:t>TrajMesa</a:t>
            </a:r>
            <a:r>
              <a:rPr lang="en-US" altLang="zh-CN" sz="4400" dirty="0"/>
              <a:t>: A Distributed NoSQL Storage Engine for Big Trajectory Data</a:t>
            </a:r>
            <a:endParaRPr 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344381"/>
          </a:xfrm>
        </p:spPr>
        <p:txBody>
          <a:bodyPr/>
          <a:lstStyle/>
          <a:p>
            <a:r>
              <a:rPr lang="en-US" dirty="0"/>
              <a:t>JD Intelligent Cities Research</a:t>
            </a:r>
          </a:p>
        </p:txBody>
      </p:sp>
    </p:spTree>
    <p:extLst>
      <p:ext uri="{BB962C8B-B14F-4D97-AF65-F5344CB8AC3E}">
        <p14:creationId xmlns:p14="http://schemas.microsoft.com/office/powerpoint/2010/main" val="247722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522DEF-AA34-4AC0-A8AD-E20DBE54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825964"/>
          </a:xfrm>
        </p:spPr>
        <p:txBody>
          <a:bodyPr/>
          <a:lstStyle/>
          <a:p>
            <a:r>
              <a:rPr lang="en-US" altLang="zh-CN" dirty="0"/>
              <a:t>Z2 Indexing Strategy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CA4932B-E30D-4D57-8618-C55B661B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865"/>
            <a:ext cx="10515600" cy="5262098"/>
          </a:xfrm>
        </p:spPr>
        <p:txBody>
          <a:bodyPr/>
          <a:lstStyle/>
          <a:p>
            <a:r>
              <a:rPr lang="en-US" altLang="zh-CN" dirty="0"/>
              <a:t>Key combination: </a:t>
            </a:r>
          </a:p>
          <a:p>
            <a:r>
              <a:rPr lang="en-US" altLang="zh-CN" dirty="0"/>
              <a:t>Suitable for the scenes: </a:t>
            </a:r>
            <a:r>
              <a:rPr lang="en-US" altLang="zh-CN" dirty="0">
                <a:solidFill>
                  <a:srgbClr val="FF0000"/>
                </a:solidFill>
              </a:rPr>
              <a:t>point-based spatial range </a:t>
            </a:r>
            <a:r>
              <a:rPr lang="en-US" altLang="zh-CN" dirty="0"/>
              <a:t>query</a:t>
            </a:r>
          </a:p>
          <a:p>
            <a:r>
              <a:rPr lang="en-US" altLang="zh-CN" dirty="0"/>
              <a:t>Calculation of Z2(</a:t>
            </a:r>
            <a:r>
              <a:rPr lang="en-US" altLang="zh-CN" dirty="0" err="1"/>
              <a:t>lng</a:t>
            </a:r>
            <a:r>
              <a:rPr lang="en-US" altLang="zh-CN" dirty="0"/>
              <a:t>, </a:t>
            </a:r>
            <a:r>
              <a:rPr lang="en-US" altLang="zh-CN" dirty="0" err="1"/>
              <a:t>lat</a:t>
            </a:r>
            <a:r>
              <a:rPr lang="en-US" altLang="zh-CN" dirty="0"/>
              <a:t>):</a:t>
            </a: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831620" y="925030"/>
            <a:ext cx="5239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Shard (1 byte) + Z2(</a:t>
            </a:r>
            <a:r>
              <a:rPr lang="en-US" sz="2400" dirty="0" err="1"/>
              <a:t>lng</a:t>
            </a:r>
            <a:r>
              <a:rPr lang="en-US" sz="2400" dirty="0"/>
              <a:t>, </a:t>
            </a:r>
            <a:r>
              <a:rPr lang="en-US" sz="2400" dirty="0" err="1"/>
              <a:t>lat</a:t>
            </a:r>
            <a:r>
              <a:rPr lang="en-US" sz="2400" dirty="0"/>
              <a:t>) (8 bytes) + Id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49700" y="2621652"/>
            <a:ext cx="3168650" cy="18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POINT (116.31412 39.89454)</a:t>
            </a:r>
            <a:endParaRPr lang="zh-CN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 flipH="1">
            <a:off x="4314825" y="2887423"/>
            <a:ext cx="931070" cy="190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 bwMode="auto">
          <a:xfrm>
            <a:off x="6253956" y="2887423"/>
            <a:ext cx="966286" cy="190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91934" y="2940748"/>
            <a:ext cx="1259602" cy="18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normalize()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433763" y="3184370"/>
            <a:ext cx="1296144" cy="18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1767582576</a:t>
            </a:r>
            <a:endParaRPr lang="zh-CN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46402" y="3184369"/>
            <a:ext cx="1295873" cy="18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1549702225</a:t>
            </a:r>
            <a:endParaRPr lang="zh-CN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 flipH="1">
            <a:off x="3378323" y="3494316"/>
            <a:ext cx="931070" cy="190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 bwMode="auto">
          <a:xfrm>
            <a:off x="7220242" y="3470556"/>
            <a:ext cx="966286" cy="190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12900" y="3811416"/>
            <a:ext cx="3960626" cy="18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1101001010110110010101101110000</a:t>
            </a:r>
            <a:endParaRPr lang="zh-CN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149600" y="3811416"/>
            <a:ext cx="3961188" cy="18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1011100010111101001010001010001</a:t>
            </a:r>
            <a:endParaRPr lang="zh-CN" altLang="zh-CN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 bwMode="auto">
          <a:xfrm>
            <a:off x="3457461" y="4077336"/>
            <a:ext cx="2364274" cy="24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 bwMode="auto">
          <a:xfrm flipH="1">
            <a:off x="5821735" y="4052538"/>
            <a:ext cx="2327510" cy="267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标注 16"/>
          <p:cNvSpPr/>
          <p:nvPr/>
        </p:nvSpPr>
        <p:spPr>
          <a:xfrm>
            <a:off x="7118351" y="2573852"/>
            <a:ext cx="4570730" cy="311153"/>
          </a:xfrm>
          <a:prstGeom prst="wedgeRectCallout">
            <a:avLst>
              <a:gd name="adj1" fmla="val -67676"/>
              <a:gd name="adj2" fmla="val 113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Max-Min normalize, by a given bit length of 31</a:t>
            </a:r>
            <a:endParaRPr lang="en-US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311056" y="4085947"/>
            <a:ext cx="1258861" cy="1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Z2SFC.split()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1672010" y="4441484"/>
            <a:ext cx="8375650" cy="355428"/>
            <a:chOff x="840047" y="3267363"/>
            <a:chExt cx="8375043" cy="473441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840047" y="3267363"/>
              <a:ext cx="837504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524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63613">
                <a:lnSpc>
                  <a:spcPct val="90000"/>
                </a:lnSpc>
                <a:spcBef>
                  <a:spcPts val="1063"/>
                </a:spcBef>
                <a:buFont typeface="Arial" panose="020B0604020202020204" pitchFamily="34" charset="0"/>
                <a:buChar char="•"/>
                <a:defRPr sz="2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30250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219200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706563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193925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6511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31083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5655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40227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X:000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endParaRPr lang="zh-CN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840313" y="3494583"/>
              <a:ext cx="837477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524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63613">
                <a:lnSpc>
                  <a:spcPct val="90000"/>
                </a:lnSpc>
                <a:spcBef>
                  <a:spcPts val="1063"/>
                </a:spcBef>
                <a:buFont typeface="Arial" panose="020B0604020202020204" pitchFamily="34" charset="0"/>
                <a:buChar char="•"/>
                <a:defRPr sz="2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30250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219200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706563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193925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6511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31083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5655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40227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Y:000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endParaRPr lang="zh-CN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endParaRPr>
            </a:p>
          </p:txBody>
        </p:sp>
      </p:grpSp>
      <p:cxnSp>
        <p:nvCxnSpPr>
          <p:cNvPr id="22" name="直接箭头连接符 21"/>
          <p:cNvCxnSpPr>
            <a:stCxn id="21" idx="2"/>
          </p:cNvCxnSpPr>
          <p:nvPr/>
        </p:nvCxnSpPr>
        <p:spPr bwMode="auto">
          <a:xfrm flipH="1">
            <a:off x="5859836" y="4815533"/>
            <a:ext cx="132" cy="372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953843" y="4904679"/>
            <a:ext cx="1258861" cy="1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X | Y &lt;&lt; 1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30747" y="5292815"/>
            <a:ext cx="8181975" cy="18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endParaRPr lang="zh-CN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 bwMode="auto">
          <a:xfrm flipH="1">
            <a:off x="5869360" y="5532646"/>
            <a:ext cx="133" cy="291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953843" y="5559213"/>
            <a:ext cx="1258861" cy="1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writeLong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522598" y="5945380"/>
            <a:ext cx="8598272" cy="18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0,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1,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1,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1,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0,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1,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0,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endParaRPr lang="zh-CN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02800" y="6432138"/>
            <a:ext cx="3078163" cy="18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(54,-31,51,-19,-122,101,55,2)</a:t>
            </a:r>
            <a:endParaRPr lang="zh-CN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>
            <a:off x="5848562" y="6185574"/>
            <a:ext cx="0" cy="24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953843" y="6189088"/>
            <a:ext cx="12588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toBytes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3" grpId="0"/>
      <p:bldP spid="14" grpId="0"/>
      <p:bldP spid="17" grpId="0" animBg="1"/>
      <p:bldP spid="18" grpId="0"/>
      <p:bldP spid="23" grpId="0"/>
      <p:bldP spid="24" grpId="0"/>
      <p:bldP spid="26" grpId="0"/>
      <p:bldP spid="27" grpId="0"/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C770ADF-DA12-437D-BA2C-7C3548CC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86"/>
            <a:ext cx="10515600" cy="725714"/>
          </a:xfrm>
        </p:spPr>
        <p:txBody>
          <a:bodyPr>
            <a:normAutofit/>
          </a:bodyPr>
          <a:lstStyle/>
          <a:p>
            <a:r>
              <a:rPr lang="en-US" altLang="zh-CN" dirty="0"/>
              <a:t>Z3 Indexing Strategy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6E2393F-6E17-4A76-B9E3-D51F3D0E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25030"/>
            <a:ext cx="11125200" cy="5251933"/>
          </a:xfrm>
        </p:spPr>
        <p:txBody>
          <a:bodyPr/>
          <a:lstStyle/>
          <a:p>
            <a:r>
              <a:rPr lang="en-US" altLang="zh-CN" dirty="0"/>
              <a:t>Key combination:</a:t>
            </a:r>
          </a:p>
          <a:p>
            <a:r>
              <a:rPr lang="en-US" altLang="zh-CN" dirty="0"/>
              <a:t>Suitable for the scenes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altLang="zh-CN" sz="2400" dirty="0">
                <a:solidFill>
                  <a:srgbClr val="FF0000"/>
                </a:solidFill>
              </a:rPr>
              <a:t>point-based </a:t>
            </a:r>
            <a:r>
              <a:rPr lang="en-US" altLang="zh-CN" sz="2400" dirty="0" err="1">
                <a:solidFill>
                  <a:srgbClr val="FF0000"/>
                </a:solidFill>
              </a:rPr>
              <a:t>spatio</a:t>
            </a:r>
            <a:r>
              <a:rPr lang="en-US" altLang="zh-CN" sz="2400" dirty="0">
                <a:solidFill>
                  <a:srgbClr val="FF0000"/>
                </a:solidFill>
              </a:rPr>
              <a:t>-temporal range</a:t>
            </a:r>
            <a:r>
              <a:rPr lang="en-US" altLang="zh-CN" sz="2400" dirty="0"/>
              <a:t> query</a:t>
            </a:r>
            <a:endParaRPr lang="en-US" altLang="zh-CN" dirty="0"/>
          </a:p>
          <a:p>
            <a:r>
              <a:rPr lang="en-US" altLang="zh-CN" dirty="0"/>
              <a:t>Calculation of Z3(</a:t>
            </a:r>
            <a:r>
              <a:rPr lang="en-US" altLang="zh-CN" dirty="0" err="1"/>
              <a:t>lng</a:t>
            </a:r>
            <a:r>
              <a:rPr lang="en-US" altLang="zh-CN" dirty="0"/>
              <a:t>, </a:t>
            </a:r>
            <a:r>
              <a:rPr lang="en-US" altLang="zh-CN" dirty="0" err="1"/>
              <a:t>lat</a:t>
            </a:r>
            <a:r>
              <a:rPr lang="en-US" altLang="zh-CN" dirty="0"/>
              <a:t>, t)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900" y="419457"/>
            <a:ext cx="1955171" cy="197388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50570" y="966902"/>
            <a:ext cx="6604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Shard (1 byte) + </a:t>
            </a:r>
            <a:r>
              <a:rPr lang="en-US" sz="2000" dirty="0" err="1"/>
              <a:t>binNum</a:t>
            </a:r>
            <a:r>
              <a:rPr lang="en-US" sz="2000" dirty="0"/>
              <a:t> (2 bytes) + Z3(</a:t>
            </a:r>
            <a:r>
              <a:rPr lang="en-US" sz="2000" dirty="0" err="1"/>
              <a:t>lng</a:t>
            </a:r>
            <a:r>
              <a:rPr lang="en-US" sz="2000" dirty="0"/>
              <a:t>, </a:t>
            </a:r>
            <a:r>
              <a:rPr lang="en-US" sz="2000" dirty="0" err="1"/>
              <a:t>lat</a:t>
            </a:r>
            <a:r>
              <a:rPr lang="en-US" sz="2000" dirty="0"/>
              <a:t>, t) (8 bytes) + Id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17326" y="2402577"/>
            <a:ext cx="3168650" cy="18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POINT (116.31412 39.89454)</a:t>
            </a:r>
            <a:endParaRPr lang="zh-CN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 flipH="1">
            <a:off x="3087251" y="2665930"/>
            <a:ext cx="323850" cy="193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 bwMode="auto">
          <a:xfrm>
            <a:off x="4565901" y="2665930"/>
            <a:ext cx="321575" cy="221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488110" y="2635948"/>
            <a:ext cx="1259602" cy="18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normalize()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65269" y="2965295"/>
            <a:ext cx="102284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1726154</a:t>
            </a:r>
            <a:endParaRPr lang="zh-CN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398688" y="2965294"/>
            <a:ext cx="9707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1513381</a:t>
            </a:r>
            <a:endParaRPr lang="zh-CN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 flipH="1">
            <a:off x="2229887" y="3275241"/>
            <a:ext cx="623332" cy="253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11" idx="2"/>
            <a:endCxn id="15" idx="0"/>
          </p:cNvCxnSpPr>
          <p:nvPr/>
        </p:nvCxnSpPr>
        <p:spPr bwMode="auto">
          <a:xfrm>
            <a:off x="4884065" y="3211515"/>
            <a:ext cx="865554" cy="380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85401" y="3592341"/>
            <a:ext cx="27560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110100101011011001010</a:t>
            </a:r>
            <a:endParaRPr lang="zh-CN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333381" y="3592341"/>
            <a:ext cx="28324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101110001011110100101</a:t>
            </a:r>
            <a:endParaRPr lang="zh-CN" altLang="zh-CN" sz="1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2229887" y="3858261"/>
            <a:ext cx="2213593" cy="351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 bwMode="auto">
          <a:xfrm>
            <a:off x="5725915" y="3833463"/>
            <a:ext cx="4155" cy="388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标注 17"/>
          <p:cNvSpPr/>
          <p:nvPr/>
        </p:nvSpPr>
        <p:spPr>
          <a:xfrm>
            <a:off x="9416014" y="2702760"/>
            <a:ext cx="2382996" cy="649681"/>
          </a:xfrm>
          <a:prstGeom prst="wedgeRectCallout">
            <a:avLst>
              <a:gd name="adj1" fmla="val -85630"/>
              <a:gd name="adj2" fmla="val -36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Max-Min</a:t>
            </a:r>
            <a:r>
              <a:rPr lang="zh-CN" altLang="en-US" dirty="0"/>
              <a:t> </a:t>
            </a:r>
            <a:r>
              <a:rPr lang="en-US" altLang="zh-CN" dirty="0"/>
              <a:t>normalize, by a given bit length of 21</a:t>
            </a:r>
            <a:endParaRPr lang="en-US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455267" y="3866872"/>
            <a:ext cx="12588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Z3SFC.split()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 bwMode="auto">
          <a:xfrm flipH="1">
            <a:off x="5690378" y="4918003"/>
            <a:ext cx="132" cy="372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784385" y="5007149"/>
            <a:ext cx="19039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X | Y &lt;&lt; 1 | T &lt;&lt; 2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561289" y="5395285"/>
            <a:ext cx="81819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endParaRPr lang="zh-CN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 flipH="1">
            <a:off x="5699902" y="5635116"/>
            <a:ext cx="133" cy="291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784385" y="5661683"/>
            <a:ext cx="1258861" cy="1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writeLong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443578" y="6047850"/>
            <a:ext cx="86113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1,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1,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1,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1,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0,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1,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1,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0</a:t>
            </a:r>
            <a:endParaRPr lang="zh-CN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4033342" y="6534608"/>
            <a:ext cx="30781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(58,-66,-122,113,-2,-27,3,-114)</a:t>
            </a:r>
            <a:endParaRPr lang="zh-CN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 bwMode="auto">
          <a:xfrm>
            <a:off x="5679103" y="6294071"/>
            <a:ext cx="0" cy="263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575805" y="2378456"/>
            <a:ext cx="2249826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2008-02-02 13:30:49</a:t>
            </a:r>
            <a:endParaRPr lang="zh-CN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cxnSp>
        <p:nvCxnSpPr>
          <p:cNvPr id="29" name="直接箭头连接符 28"/>
          <p:cNvCxnSpPr>
            <a:stCxn id="28" idx="2"/>
          </p:cNvCxnSpPr>
          <p:nvPr/>
        </p:nvCxnSpPr>
        <p:spPr bwMode="auto">
          <a:xfrm>
            <a:off x="8700718" y="2624519"/>
            <a:ext cx="0" cy="26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8321234" y="2883640"/>
            <a:ext cx="972497" cy="24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767877</a:t>
            </a:r>
            <a:endParaRPr lang="zh-CN" altLang="zh-CN" sz="1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439457" y="3592341"/>
            <a:ext cx="2736050" cy="2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10111011011110000101</a:t>
            </a:r>
            <a:endParaRPr lang="zh-CN" altLang="zh-CN" sz="1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>
            <a:off x="8700718" y="3132945"/>
            <a:ext cx="0" cy="404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397926" y="4241797"/>
            <a:ext cx="8375650" cy="708025"/>
            <a:chOff x="840046" y="3267363"/>
            <a:chExt cx="8375044" cy="708466"/>
          </a:xfrm>
        </p:grpSpPr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840046" y="3729608"/>
              <a:ext cx="837504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524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63613">
                <a:lnSpc>
                  <a:spcPct val="90000"/>
                </a:lnSpc>
                <a:spcBef>
                  <a:spcPts val="1063"/>
                </a:spcBef>
                <a:buFont typeface="Arial" panose="020B0604020202020204" pitchFamily="34" charset="0"/>
                <a:buChar char="•"/>
                <a:defRPr sz="2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30250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219200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706563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193925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6511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31083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5655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40227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T:000000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endParaRPr lang="zh-CN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endParaRPr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840047" y="3267363"/>
              <a:ext cx="837504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524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63613">
                <a:lnSpc>
                  <a:spcPct val="90000"/>
                </a:lnSpc>
                <a:spcBef>
                  <a:spcPts val="1063"/>
                </a:spcBef>
                <a:buFont typeface="Arial" panose="020B0604020202020204" pitchFamily="34" charset="0"/>
                <a:buChar char="•"/>
                <a:defRPr sz="2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30250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219200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706563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193925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6511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31083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5655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40227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X:000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endParaRPr lang="zh-CN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840313" y="3494583"/>
              <a:ext cx="837477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52400" algn="ctr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63613">
                <a:lnSpc>
                  <a:spcPct val="90000"/>
                </a:lnSpc>
                <a:spcBef>
                  <a:spcPts val="1063"/>
                </a:spcBef>
                <a:buFont typeface="Arial" panose="020B0604020202020204" pitchFamily="34" charset="0"/>
                <a:buChar char="•"/>
                <a:defRPr sz="2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30250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2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219200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706563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193925" indent="-242888" defTabSz="963613">
                <a:lnSpc>
                  <a:spcPct val="90000"/>
                </a:lnSpc>
                <a:spcBef>
                  <a:spcPts val="538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6511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31083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5655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4022725" indent="-242888" defTabSz="963613" eaLnBrk="0" fontAlgn="base" hangingPunct="0">
                <a:lnSpc>
                  <a:spcPct val="90000"/>
                </a:lnSpc>
                <a:spcBef>
                  <a:spcPts val="538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ctr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Y:000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</a:t>
              </a:r>
              <a:r>
                <a:rPr lang="en-US" altLang="zh-CN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00</a:t>
              </a:r>
              <a:r>
                <a:rPr lang="en-US" altLang="zh-CN" sz="16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经典粗黑简" pitchFamily="49" charset="-122"/>
                </a:rPr>
                <a:t>1</a:t>
              </a:r>
              <a:endParaRPr lang="zh-CN" altLang="zh-CN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endParaRPr>
            </a:p>
          </p:txBody>
        </p:sp>
      </p:grpSp>
      <p:cxnSp>
        <p:nvCxnSpPr>
          <p:cNvPr id="37" name="直接箭头连接符 36"/>
          <p:cNvCxnSpPr/>
          <p:nvPr/>
        </p:nvCxnSpPr>
        <p:spPr bwMode="auto">
          <a:xfrm flipH="1">
            <a:off x="6946374" y="3820693"/>
            <a:ext cx="1754344" cy="378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7441116" y="2635948"/>
            <a:ext cx="1259602" cy="18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normalize()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5791200" y="6280931"/>
            <a:ext cx="12588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52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361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3025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19200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06563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93925" indent="-242888" defTabSz="96361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511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1083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655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22725" indent="-242888" defTabSz="96361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经典粗黑简" pitchFamily="49" charset="-122"/>
              </a:rPr>
              <a:t>toBytes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经典粗黑简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01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4" grpId="0"/>
      <p:bldP spid="15" grpId="0"/>
      <p:bldP spid="18" grpId="0" animBg="1"/>
      <p:bldP spid="19" grpId="0"/>
      <p:bldP spid="21" grpId="0"/>
      <p:bldP spid="22" grpId="0"/>
      <p:bldP spid="24" grpId="0"/>
      <p:bldP spid="25" grpId="0"/>
      <p:bldP spid="26" grpId="0"/>
      <p:bldP spid="28" grpId="0"/>
      <p:bldP spid="30" grpId="0"/>
      <p:bldP spid="31" grpId="0"/>
      <p:bldP spid="38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C770ADF-DA12-437D-BA2C-7C3548CC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86"/>
            <a:ext cx="10515600" cy="725714"/>
          </a:xfrm>
        </p:spPr>
        <p:txBody>
          <a:bodyPr>
            <a:normAutofit/>
          </a:bodyPr>
          <a:lstStyle/>
          <a:p>
            <a:r>
              <a:rPr lang="en-US" altLang="zh-CN" dirty="0"/>
              <a:t>XZ2 Indexing Strategy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6E2393F-6E17-4A76-B9E3-D51F3D0E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25030"/>
            <a:ext cx="10096500" cy="5251933"/>
          </a:xfrm>
        </p:spPr>
        <p:txBody>
          <a:bodyPr/>
          <a:lstStyle/>
          <a:p>
            <a:r>
              <a:rPr lang="en-US" altLang="zh-CN" dirty="0"/>
              <a:t>Key combination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Suitable for the scenes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non-point-based spatial range </a:t>
            </a:r>
            <a:r>
              <a:rPr lang="en-US" altLang="zh-CN" dirty="0"/>
              <a:t>query</a:t>
            </a:r>
            <a:endParaRPr lang="en-US" altLang="zh-CN" sz="2800" dirty="0"/>
          </a:p>
          <a:p>
            <a:r>
              <a:rPr lang="en-US" altLang="zh-CN" dirty="0"/>
              <a:t>Calculation of XZ2(</a:t>
            </a:r>
            <a:r>
              <a:rPr lang="en-US" altLang="zh-CN" dirty="0" err="1"/>
              <a:t>lng</a:t>
            </a:r>
            <a:r>
              <a:rPr lang="en-US" altLang="zh-CN" dirty="0"/>
              <a:t>, </a:t>
            </a:r>
            <a:r>
              <a:rPr lang="en-US" altLang="zh-CN" dirty="0" err="1"/>
              <a:t>lat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Step1: Get the MBR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mbr</a:t>
            </a:r>
            <a:r>
              <a:rPr lang="en-US" altLang="zh-CN" dirty="0"/>
              <a:t> of the non-point data</a:t>
            </a:r>
          </a:p>
          <a:p>
            <a:pPr lvl="1"/>
            <a:r>
              <a:rPr lang="en-US" altLang="zh-CN" dirty="0"/>
              <a:t>Step2: Recursively find the location of the left bottom corner of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mbr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/>
              <a:t>Step3: Repeat Step2 until the </a:t>
            </a:r>
            <a:r>
              <a:rPr lang="en-US" altLang="zh-CN" dirty="0" err="1">
                <a:solidFill>
                  <a:srgbClr val="FF0000"/>
                </a:solidFill>
              </a:rPr>
              <a:t>XElement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of a region just cover the data</a:t>
            </a:r>
          </a:p>
          <a:p>
            <a:pPr lvl="2"/>
            <a:r>
              <a:rPr lang="en-US" altLang="zh-CN" dirty="0"/>
              <a:t>E.g., the orange area is the </a:t>
            </a:r>
            <a:r>
              <a:rPr lang="en-US" altLang="zh-CN" dirty="0" err="1"/>
              <a:t>XElement</a:t>
            </a:r>
            <a:r>
              <a:rPr lang="en-US" altLang="zh-CN" dirty="0"/>
              <a:t> of 03, it just covers the line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lvl="1"/>
            <a:r>
              <a:rPr lang="en-US" altLang="zh-CN" dirty="0"/>
              <a:t>Step4: the code of the region is the XZ2 value of the data</a:t>
            </a:r>
          </a:p>
          <a:p>
            <a:pPr lvl="2"/>
            <a:r>
              <a:rPr lang="en-US" altLang="zh-CN" dirty="0"/>
              <a:t>E.g., 03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175401" y="1652702"/>
            <a:ext cx="5469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Shard (1 byte) +  XZ2(</a:t>
            </a:r>
            <a:r>
              <a:rPr lang="en-US" sz="2400" dirty="0" err="1"/>
              <a:t>lng</a:t>
            </a:r>
            <a:r>
              <a:rPr lang="en-US" sz="2400" dirty="0"/>
              <a:t>, </a:t>
            </a:r>
            <a:r>
              <a:rPr lang="en-US" sz="2400" dirty="0" err="1"/>
              <a:t>lat</a:t>
            </a:r>
            <a:r>
              <a:rPr lang="en-US" sz="2400" dirty="0"/>
              <a:t>) (8 bytes) + Id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2" y="925030"/>
            <a:ext cx="2815414" cy="2828821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228600" y="6176963"/>
            <a:ext cx="1162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BÖxhm</a:t>
            </a:r>
            <a:r>
              <a:rPr lang="en-US" altLang="zh-CN" sz="1600" dirty="0"/>
              <a:t> C, </a:t>
            </a:r>
            <a:r>
              <a:rPr lang="en-US" altLang="zh-CN" sz="1600" dirty="0" err="1"/>
              <a:t>Klump</a:t>
            </a:r>
            <a:r>
              <a:rPr lang="en-US" altLang="zh-CN" sz="1600" dirty="0"/>
              <a:t> G, </a:t>
            </a:r>
            <a:r>
              <a:rPr lang="en-US" altLang="zh-CN" sz="1600" dirty="0" err="1"/>
              <a:t>Kriegel</a:t>
            </a:r>
            <a:r>
              <a:rPr lang="en-US" altLang="zh-CN" sz="1600" dirty="0"/>
              <a:t> H P. </a:t>
            </a:r>
            <a:r>
              <a:rPr lang="en-US" altLang="zh-CN" sz="1600" dirty="0" err="1"/>
              <a:t>Xz</a:t>
            </a:r>
            <a:r>
              <a:rPr lang="en-US" altLang="zh-CN" sz="1600" dirty="0"/>
              <a:t>-ordering: A space-filling curve for objects with spatial extension[C]//International Symposium on Spatial Databases. Springer, Berlin, Heidelberg, 1999: 75-90.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922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C770ADF-DA12-437D-BA2C-7C3548CC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686"/>
            <a:ext cx="10515600" cy="725714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XZ3 Indexing Strategy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6E2393F-6E17-4A76-B9E3-D51F3D0E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145171"/>
            <a:ext cx="8674862" cy="3871329"/>
          </a:xfrm>
        </p:spPr>
        <p:txBody>
          <a:bodyPr/>
          <a:lstStyle/>
          <a:p>
            <a:r>
              <a:rPr lang="en-US" altLang="zh-CN" dirty="0"/>
              <a:t>Key combination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Suitable for the scenes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non-point-based </a:t>
            </a:r>
            <a:r>
              <a:rPr lang="en-US" altLang="zh-CN" dirty="0" err="1">
                <a:solidFill>
                  <a:srgbClr val="FF0000"/>
                </a:solidFill>
              </a:rPr>
              <a:t>spatio</a:t>
            </a:r>
            <a:r>
              <a:rPr lang="en-US" altLang="zh-CN" dirty="0">
                <a:solidFill>
                  <a:srgbClr val="FF0000"/>
                </a:solidFill>
              </a:rPr>
              <a:t>-temporal range </a:t>
            </a:r>
            <a:r>
              <a:rPr lang="en-US" altLang="zh-CN" dirty="0"/>
              <a:t>query</a:t>
            </a:r>
            <a:endParaRPr lang="en-US" altLang="zh-CN" sz="2800" dirty="0"/>
          </a:p>
          <a:p>
            <a:r>
              <a:rPr lang="en-US" altLang="zh-CN" dirty="0"/>
              <a:t>Calculation of XZ3(</a:t>
            </a:r>
            <a:r>
              <a:rPr lang="en-US" altLang="zh-CN" dirty="0" err="1"/>
              <a:t>lng</a:t>
            </a:r>
            <a:r>
              <a:rPr lang="en-US" altLang="zh-CN" dirty="0"/>
              <a:t>, </a:t>
            </a:r>
            <a:r>
              <a:rPr lang="en-US" altLang="zh-CN" dirty="0" err="1"/>
              <a:t>lat</a:t>
            </a:r>
            <a:r>
              <a:rPr lang="en-US" altLang="zh-CN" dirty="0"/>
              <a:t>, t)</a:t>
            </a:r>
          </a:p>
          <a:p>
            <a:pPr lvl="1"/>
            <a:r>
              <a:rPr lang="en-US" altLang="zh-CN" dirty="0"/>
              <a:t>Similar to the XZ2, but regard the time as a third dimension.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7100" y="1854790"/>
            <a:ext cx="816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Shard (1 byte) + </a:t>
            </a:r>
            <a:r>
              <a:rPr lang="en-US" sz="2400" dirty="0" err="1"/>
              <a:t>binNum</a:t>
            </a:r>
            <a:r>
              <a:rPr lang="en-US" sz="2400" dirty="0"/>
              <a:t> (2 bytes) +  XZ3(</a:t>
            </a:r>
            <a:r>
              <a:rPr lang="en-US" sz="2400" dirty="0" err="1"/>
              <a:t>lng</a:t>
            </a:r>
            <a:r>
              <a:rPr lang="en-US" sz="2400" dirty="0"/>
              <a:t>, </a:t>
            </a:r>
            <a:r>
              <a:rPr lang="en-US" sz="2400" dirty="0" err="1"/>
              <a:t>lat</a:t>
            </a:r>
            <a:r>
              <a:rPr lang="en-US" sz="2400" dirty="0"/>
              <a:t>, t) (8 bytes) + Id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562" y="1194157"/>
            <a:ext cx="2553309" cy="25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29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B7F504-15DD-4E3E-BDF5-E3BF52EE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Attribute Indexing Strategy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31F9DBB-BBB6-4F3A-97E1-B3D97A382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Key combination</a:t>
            </a:r>
          </a:p>
          <a:p>
            <a:endParaRPr lang="en-US" altLang="zh-CN" dirty="0"/>
          </a:p>
          <a:p>
            <a:r>
              <a:rPr lang="en-US" altLang="zh-CN" dirty="0" err="1"/>
              <a:t>secondTier</a:t>
            </a:r>
            <a:r>
              <a:rPr lang="en-US" altLang="zh-CN" dirty="0"/>
              <a:t> can be Z2, Z3, XZ2, or XZ3</a:t>
            </a:r>
          </a:p>
          <a:p>
            <a:r>
              <a:rPr lang="en-US" altLang="zh-CN" dirty="0"/>
              <a:t>Suitable for the scenes</a:t>
            </a:r>
          </a:p>
          <a:p>
            <a:pPr lvl="1"/>
            <a:r>
              <a:rPr lang="en-US" altLang="zh-CN" dirty="0"/>
              <a:t>Queries by </a:t>
            </a:r>
            <a:r>
              <a:rPr lang="en-US" altLang="zh-CN" dirty="0">
                <a:solidFill>
                  <a:srgbClr val="FF0000"/>
                </a:solidFill>
              </a:rPr>
              <a:t>a given attribute value</a:t>
            </a: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752757" y="2334624"/>
            <a:ext cx="7042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Shard (1 byte) + </a:t>
            </a:r>
            <a:r>
              <a:rPr lang="en-US" sz="2400" dirty="0" err="1"/>
              <a:t>attrValue</a:t>
            </a:r>
            <a:r>
              <a:rPr lang="en-US" sz="2400" dirty="0"/>
              <a:t> + 0 (1 byte) + </a:t>
            </a:r>
            <a:r>
              <a:rPr lang="en-US" sz="2400" dirty="0" err="1"/>
              <a:t>secondTier</a:t>
            </a:r>
            <a:r>
              <a:rPr lang="en-US" sz="2400" dirty="0"/>
              <a:t> + Id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51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F8DDA6F-46DE-4C40-A0C1-50EEBCF6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 of </a:t>
            </a:r>
            <a:r>
              <a:rPr lang="en-US" altLang="zh-CN" dirty="0" err="1"/>
              <a:t>GeoMesa</a:t>
            </a:r>
            <a:r>
              <a:rPr lang="en-US" altLang="zh-CN" dirty="0"/>
              <a:t> for Trajectories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8A2B245-5793-45C4-BBF7-2B7359793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303"/>
            <a:ext cx="10515600" cy="1122630"/>
          </a:xfrm>
        </p:spPr>
        <p:txBody>
          <a:bodyPr/>
          <a:lstStyle/>
          <a:p>
            <a:r>
              <a:rPr lang="en-US" altLang="zh-CN" dirty="0"/>
              <a:t>Do not natively support trajectory management</a:t>
            </a:r>
          </a:p>
          <a:p>
            <a:r>
              <a:rPr lang="en-US" altLang="zh-CN" dirty="0"/>
              <a:t>Do not natively support trajectory queries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09486" y="4166427"/>
            <a:ext cx="2271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</a:rPr>
              <a:t>TrajMesa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797" y="2697933"/>
            <a:ext cx="6109015" cy="370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0E382545-5AD2-41FE-B3C1-1A75E17F0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Storage Schema of </a:t>
            </a:r>
            <a:r>
              <a:rPr lang="en-US" altLang="zh-CN" dirty="0" err="1"/>
              <a:t>TrajMesa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79150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Storage Schema (V-Store)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625974" cy="4351338"/>
          </a:xfrm>
        </p:spPr>
        <p:txBody>
          <a:bodyPr/>
          <a:lstStyle/>
          <a:p>
            <a:r>
              <a:rPr lang="en-US" dirty="0"/>
              <a:t>Each GPS point in a trajectory is stored as one row</a:t>
            </a:r>
          </a:p>
          <a:p>
            <a:r>
              <a:rPr lang="en-US" dirty="0"/>
              <a:t>Limitations of V-Store</a:t>
            </a:r>
          </a:p>
          <a:p>
            <a:pPr lvl="1"/>
            <a:r>
              <a:rPr lang="en-US" dirty="0"/>
              <a:t>Need retrieve all GPS points, group them by </a:t>
            </a:r>
            <a:r>
              <a:rPr lang="en-US" i="1" dirty="0" err="1"/>
              <a:t>tid</a:t>
            </a:r>
            <a:r>
              <a:rPr lang="en-US" dirty="0"/>
              <a:t>, sort each group by </a:t>
            </a:r>
            <a:r>
              <a:rPr lang="en-US" i="1" dirty="0"/>
              <a:t>t</a:t>
            </a:r>
          </a:p>
          <a:p>
            <a:pPr lvl="1"/>
            <a:r>
              <a:rPr lang="en-US" dirty="0"/>
              <a:t>Not suitable for trajectories, especially for similarity query and k-NN query</a:t>
            </a:r>
          </a:p>
          <a:p>
            <a:pPr lvl="1"/>
            <a:r>
              <a:rPr lang="en-US" dirty="0"/>
              <a:t>Number of data rows is equal to the number of GPS points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451" y="1825625"/>
            <a:ext cx="5421043" cy="329338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05889" y="5605730"/>
            <a:ext cx="6980222" cy="70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Bigger Storage Space, Slower Query Efficiency</a:t>
            </a:r>
          </a:p>
        </p:txBody>
      </p:sp>
    </p:spTree>
    <p:extLst>
      <p:ext uri="{BB962C8B-B14F-4D97-AF65-F5344CB8AC3E}">
        <p14:creationId xmlns:p14="http://schemas.microsoft.com/office/powerpoint/2010/main" val="4153094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Storage Schema (H-Store)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84356"/>
            <a:ext cx="10515600" cy="2652667"/>
          </a:xfrm>
        </p:spPr>
        <p:txBody>
          <a:bodyPr/>
          <a:lstStyle/>
          <a:p>
            <a:r>
              <a:rPr lang="en-US" dirty="0"/>
              <a:t>Each trajectory is stored in a single row</a:t>
            </a:r>
          </a:p>
          <a:p>
            <a:r>
              <a:rPr lang="en-US" dirty="0"/>
              <a:t>GPS points are serialized using </a:t>
            </a:r>
            <a:r>
              <a:rPr lang="en-US" dirty="0" err="1"/>
              <a:t>Kryo</a:t>
            </a:r>
            <a:r>
              <a:rPr lang="en-US" dirty="0"/>
              <a:t>, and then compressed with </a:t>
            </a:r>
            <a:r>
              <a:rPr lang="en-US" dirty="0" err="1"/>
              <a:t>GZip</a:t>
            </a:r>
            <a:endParaRPr lang="en-US" dirty="0"/>
          </a:p>
          <a:p>
            <a:r>
              <a:rPr lang="en-US" dirty="0"/>
              <a:t>Trajectory signature is to provide the fine-grained information of trajectory locations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26" y="3485840"/>
            <a:ext cx="7191564" cy="19036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23434" y="5389489"/>
            <a:ext cx="894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H-Store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1418" y="3485840"/>
            <a:ext cx="2098773" cy="1903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20522" y="5389489"/>
            <a:ext cx="206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Trajectory Signature</a:t>
            </a:r>
          </a:p>
        </p:txBody>
      </p:sp>
      <p:sp>
        <p:nvSpPr>
          <p:cNvPr id="8" name="矩形 7"/>
          <p:cNvSpPr/>
          <p:nvPr/>
        </p:nvSpPr>
        <p:spPr>
          <a:xfrm>
            <a:off x="2605889" y="5826358"/>
            <a:ext cx="6980222" cy="70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Smaller Storage Space, Faster Query Efficiency</a:t>
            </a:r>
          </a:p>
        </p:txBody>
      </p:sp>
    </p:spTree>
    <p:extLst>
      <p:ext uri="{BB962C8B-B14F-4D97-AF65-F5344CB8AC3E}">
        <p14:creationId xmlns:p14="http://schemas.microsoft.com/office/powerpoint/2010/main" val="304678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4476"/>
          </a:xfrm>
        </p:spPr>
        <p:txBody>
          <a:bodyPr>
            <a:normAutofit/>
          </a:bodyPr>
          <a:lstStyle/>
          <a:p>
            <a:r>
              <a:rPr lang="en-US" dirty="0"/>
              <a:t>Selection of </a:t>
            </a:r>
            <a:r>
              <a:rPr lang="en-US" dirty="0" err="1"/>
              <a:t>Serializer</a:t>
            </a:r>
            <a:r>
              <a:rPr lang="en-US" dirty="0"/>
              <a:t> and Compressor in H-Store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736875"/>
              </p:ext>
            </p:extLst>
          </p:nvPr>
        </p:nvGraphicFramePr>
        <p:xfrm>
          <a:off x="615082" y="784477"/>
          <a:ext cx="5320924" cy="239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478490"/>
              </p:ext>
            </p:extLst>
          </p:nvPr>
        </p:nvGraphicFramePr>
        <p:xfrm>
          <a:off x="6107390" y="784477"/>
          <a:ext cx="5462563" cy="239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948112"/>
              </p:ext>
            </p:extLst>
          </p:nvPr>
        </p:nvGraphicFramePr>
        <p:xfrm>
          <a:off x="615082" y="3343521"/>
          <a:ext cx="5320924" cy="2361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394825"/>
              </p:ext>
            </p:extLst>
          </p:nvPr>
        </p:nvGraphicFramePr>
        <p:xfrm>
          <a:off x="6107390" y="3343521"/>
          <a:ext cx="5462563" cy="2361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椭圆 8"/>
          <p:cNvSpPr/>
          <p:nvPr/>
        </p:nvSpPr>
        <p:spPr>
          <a:xfrm>
            <a:off x="2533650" y="1549400"/>
            <a:ext cx="158751" cy="4127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椭圆 9"/>
          <p:cNvSpPr/>
          <p:nvPr/>
        </p:nvSpPr>
        <p:spPr>
          <a:xfrm>
            <a:off x="7175500" y="1822450"/>
            <a:ext cx="122318" cy="177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椭圆 10"/>
          <p:cNvSpPr/>
          <p:nvPr/>
        </p:nvSpPr>
        <p:spPr>
          <a:xfrm>
            <a:off x="1800518" y="4080661"/>
            <a:ext cx="148931" cy="4437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椭圆 11"/>
          <p:cNvSpPr/>
          <p:nvPr/>
        </p:nvSpPr>
        <p:spPr>
          <a:xfrm>
            <a:off x="7255709" y="4121598"/>
            <a:ext cx="148931" cy="4027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935994" y="5867646"/>
            <a:ext cx="10320011" cy="70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Gzip</a:t>
            </a:r>
            <a:r>
              <a:rPr lang="en-US" sz="2400" dirty="0"/>
              <a:t>(</a:t>
            </a:r>
            <a:r>
              <a:rPr lang="en-US" sz="2400" dirty="0" err="1"/>
              <a:t>Kryo</a:t>
            </a:r>
            <a:r>
              <a:rPr lang="en-US" sz="2400" dirty="0"/>
              <a:t>(List&lt;</a:t>
            </a:r>
            <a:r>
              <a:rPr lang="en-US" sz="2400" dirty="0" err="1"/>
              <a:t>GPSPoint</a:t>
            </a:r>
            <a:r>
              <a:rPr lang="en-US" sz="2400" dirty="0"/>
              <a:t>&gt;)) is relatively faster with a bigger compress ratio. </a:t>
            </a:r>
          </a:p>
        </p:txBody>
      </p:sp>
    </p:spTree>
    <p:extLst>
      <p:ext uri="{BB962C8B-B14F-4D97-AF65-F5344CB8AC3E}">
        <p14:creationId xmlns:p14="http://schemas.microsoft.com/office/powerpoint/2010/main" val="42010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1D2F76-2D58-4ADF-BA75-584CE3D2F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6172E1E-DF98-4CEA-A622-BAE3BA5B9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Framework of </a:t>
            </a:r>
            <a:r>
              <a:rPr lang="en-US" altLang="zh-CN" dirty="0" err="1"/>
              <a:t>TrajMesa</a:t>
            </a:r>
            <a:endParaRPr lang="en-US" altLang="zh-CN" dirty="0"/>
          </a:p>
          <a:p>
            <a:r>
              <a:rPr lang="en-US" altLang="zh-CN" dirty="0"/>
              <a:t>Introduction to </a:t>
            </a:r>
            <a:r>
              <a:rPr lang="en-US" altLang="zh-CN" dirty="0" err="1"/>
              <a:t>GeoMesa</a:t>
            </a:r>
            <a:endParaRPr lang="en-US" altLang="zh-CN" dirty="0"/>
          </a:p>
          <a:p>
            <a:r>
              <a:rPr lang="en-US" altLang="zh-CN" dirty="0"/>
              <a:t>Storage Schema of </a:t>
            </a:r>
            <a:r>
              <a:rPr lang="en-US" altLang="zh-CN" dirty="0" err="1"/>
              <a:t>TrajMesa</a:t>
            </a:r>
            <a:endParaRPr lang="en-US" altLang="zh-CN" dirty="0"/>
          </a:p>
          <a:p>
            <a:r>
              <a:rPr lang="en-US" altLang="zh-CN" dirty="0"/>
              <a:t>Supported Trajectory Queries</a:t>
            </a:r>
          </a:p>
          <a:p>
            <a:r>
              <a:rPr lang="en-US" altLang="zh-CN" dirty="0"/>
              <a:t>Experiments</a:t>
            </a:r>
          </a:p>
          <a:p>
            <a:r>
              <a:rPr lang="en-US" altLang="zh-CN" dirty="0"/>
              <a:t>Conclusion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4847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0E382545-5AD2-41FE-B3C1-1A75E17F0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580" y="1131240"/>
            <a:ext cx="9300839" cy="2387600"/>
          </a:xfrm>
        </p:spPr>
        <p:txBody>
          <a:bodyPr/>
          <a:lstStyle/>
          <a:p>
            <a:r>
              <a:rPr lang="en-US" altLang="zh-CN" dirty="0"/>
              <a:t>Supported Trajectory Queries</a:t>
            </a:r>
          </a:p>
        </p:txBody>
      </p:sp>
    </p:spTree>
    <p:extLst>
      <p:ext uri="{BB962C8B-B14F-4D97-AF65-F5344CB8AC3E}">
        <p14:creationId xmlns:p14="http://schemas.microsoft.com/office/powerpoint/2010/main" val="29199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Supported Trajectory Queries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543746" cy="4707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 Temporal Query</a:t>
            </a:r>
          </a:p>
          <a:p>
            <a:r>
              <a:rPr lang="en-US" dirty="0"/>
              <a:t>Spatial Range Query</a:t>
            </a:r>
          </a:p>
          <a:p>
            <a:r>
              <a:rPr lang="en-US" dirty="0"/>
              <a:t>Similarity Query (for both </a:t>
            </a:r>
            <a:r>
              <a:rPr lang="en-US" dirty="0" err="1"/>
              <a:t>Fréchet</a:t>
            </a:r>
            <a:r>
              <a:rPr lang="en-US" dirty="0"/>
              <a:t> distance and </a:t>
            </a:r>
            <a:r>
              <a:rPr lang="en-US" dirty="0" err="1"/>
              <a:t>Hausdorff</a:t>
            </a:r>
            <a:r>
              <a:rPr lang="en-US" dirty="0"/>
              <a:t> distance)</a:t>
            </a:r>
          </a:p>
          <a:p>
            <a:r>
              <a:rPr lang="en-US" dirty="0"/>
              <a:t>K-NN Query (K-NN point query and K-NN trajectory query)</a:t>
            </a:r>
          </a:p>
          <a:p>
            <a:r>
              <a:rPr lang="en-US" dirty="0"/>
              <a:t>Spatial Temporal Range Query</a:t>
            </a:r>
          </a:p>
          <a:p>
            <a:r>
              <a:rPr lang="en-US" dirty="0"/>
              <a:t>Similarity Temporal Query</a:t>
            </a:r>
          </a:p>
          <a:p>
            <a:r>
              <a:rPr lang="en-US" dirty="0"/>
              <a:t>K-NN Temporal Query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右大括号 3"/>
          <p:cNvSpPr/>
          <p:nvPr/>
        </p:nvSpPr>
        <p:spPr>
          <a:xfrm>
            <a:off x="6337625" y="2476501"/>
            <a:ext cx="344032" cy="1765562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6858000" y="3128449"/>
            <a:ext cx="37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Spatial Range Indexing Table</a:t>
            </a:r>
          </a:p>
        </p:txBody>
      </p:sp>
      <p:sp>
        <p:nvSpPr>
          <p:cNvPr id="8" name="右大括号 7"/>
          <p:cNvSpPr/>
          <p:nvPr/>
        </p:nvSpPr>
        <p:spPr>
          <a:xfrm>
            <a:off x="6337625" y="4377000"/>
            <a:ext cx="344032" cy="126180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6858000" y="4777067"/>
            <a:ext cx="491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Spatio</a:t>
            </a:r>
            <a:r>
              <a:rPr lang="en-US" sz="2400" dirty="0">
                <a:solidFill>
                  <a:srgbClr val="0070C0"/>
                </a:solidFill>
              </a:rPr>
              <a:t>-Temporal Range Indexing Table</a:t>
            </a:r>
          </a:p>
          <a:p>
            <a:r>
              <a:rPr lang="en-US" sz="2400" dirty="0">
                <a:solidFill>
                  <a:srgbClr val="C00000"/>
                </a:solidFill>
              </a:rPr>
              <a:t>(In paper, we do not include these queries, for the limitation of pages)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013200" y="2032000"/>
            <a:ext cx="272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858000" y="1801167"/>
            <a:ext cx="354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ID Temporal Indexing Table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43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Temporal Query </a:t>
            </a:r>
            <a:r>
              <a:rPr lang="en-US" altLang="zh-CN" dirty="0"/>
              <a:t>- Overview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Retrieve the trajectories of a given moving object within a specified time range</a:t>
            </a:r>
          </a:p>
          <a:p>
            <a:endParaRPr lang="en-US" dirty="0"/>
          </a:p>
          <a:p>
            <a:r>
              <a:rPr lang="en-US" dirty="0"/>
              <a:t>Store a copy of trajectories with the keys designed as </a:t>
            </a:r>
            <a:r>
              <a:rPr lang="en-US" dirty="0">
                <a:solidFill>
                  <a:srgbClr val="C00000"/>
                </a:solidFill>
              </a:rPr>
              <a:t>XZT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ID Temporal Indexing Table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composition of ID Temporal Indexing Table (based on the </a:t>
            </a:r>
            <a:r>
              <a:rPr lang="en-US" dirty="0">
                <a:solidFill>
                  <a:srgbClr val="0070C0"/>
                </a:solidFill>
              </a:rPr>
              <a:t>Attribute Indexing Strategy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GeoMesa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2380801"/>
            <a:ext cx="5800725" cy="800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894" y="5050517"/>
            <a:ext cx="8640212" cy="11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89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Temporal Query - XZT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Composition of XZT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BinNum</a:t>
            </a:r>
            <a:r>
              <a:rPr lang="en-US" dirty="0"/>
              <a:t>: </a:t>
            </a:r>
          </a:p>
          <a:p>
            <a:r>
              <a:rPr lang="en-US" dirty="0"/>
              <a:t>Element Code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2344737"/>
            <a:ext cx="2914650" cy="1000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662" y="3387723"/>
            <a:ext cx="4714875" cy="438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176" y="4265207"/>
            <a:ext cx="2972824" cy="2053952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7932420" y="5138058"/>
            <a:ext cx="43434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t="4965"/>
          <a:stretch/>
        </p:blipFill>
        <p:spPr>
          <a:xfrm>
            <a:off x="8376533" y="4933034"/>
            <a:ext cx="3695700" cy="841847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 flipV="1">
            <a:off x="10660963" y="4820747"/>
            <a:ext cx="10212" cy="317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916936" y="4486944"/>
            <a:ext cx="314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solidFill>
                  <a:srgbClr val="0070C0"/>
                </a:solidFill>
              </a:rPr>
              <a:t> is the max length of sequence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557087"/>
            <a:ext cx="5765800" cy="1667318"/>
          </a:xfrm>
          <a:prstGeom prst="rect">
            <a:avLst/>
          </a:prstGeom>
        </p:spPr>
      </p:pic>
      <p:cxnSp>
        <p:nvCxnSpPr>
          <p:cNvPr id="13" name="直接箭头连接符 12"/>
          <p:cNvCxnSpPr>
            <a:endCxn id="16" idx="1"/>
          </p:cNvCxnSpPr>
          <p:nvPr/>
        </p:nvCxnSpPr>
        <p:spPr>
          <a:xfrm>
            <a:off x="5463540" y="3787930"/>
            <a:ext cx="545375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008915" y="378793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be 1970-01-01T00:00:00Z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6711885" y="3166789"/>
            <a:ext cx="704915" cy="314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54" y="5082970"/>
            <a:ext cx="4385684" cy="360568"/>
          </a:xfrm>
          <a:prstGeom prst="rect">
            <a:avLst/>
          </a:prstGeom>
        </p:spPr>
      </p:pic>
      <p:sp>
        <p:nvSpPr>
          <p:cNvPr id="24" name="右箭头 23"/>
          <p:cNvSpPr/>
          <p:nvPr/>
        </p:nvSpPr>
        <p:spPr>
          <a:xfrm>
            <a:off x="4522209" y="5138058"/>
            <a:ext cx="43434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文本框 24"/>
          <p:cNvSpPr txBox="1"/>
          <p:nvPr/>
        </p:nvSpPr>
        <p:spPr>
          <a:xfrm>
            <a:off x="574450" y="6295581"/>
            <a:ext cx="346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1. Time Range Transformation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941423" y="6295581"/>
            <a:ext cx="289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2. Sequence Calculation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253053" y="6295581"/>
            <a:ext cx="247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3. Code Generation</a:t>
            </a:r>
          </a:p>
        </p:txBody>
      </p:sp>
    </p:spTree>
    <p:extLst>
      <p:ext uri="{BB962C8B-B14F-4D97-AF65-F5344CB8AC3E}">
        <p14:creationId xmlns:p14="http://schemas.microsoft.com/office/powerpoint/2010/main" val="3606021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Temporal Query - Query Processing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5036" y="1514476"/>
            <a:ext cx="6287678" cy="4839190"/>
          </a:xfrm>
        </p:spPr>
        <p:txBody>
          <a:bodyPr>
            <a:normAutofit/>
          </a:bodyPr>
          <a:lstStyle/>
          <a:p>
            <a:r>
              <a:rPr lang="en-US" dirty="0"/>
              <a:t>Step 1. Query Window Generation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shard</a:t>
            </a:r>
            <a:r>
              <a:rPr lang="en-US" dirty="0"/>
              <a:t> generation</a:t>
            </a:r>
          </a:p>
          <a:p>
            <a:pPr lvl="1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en-US" dirty="0"/>
              <a:t> generation</a:t>
            </a:r>
          </a:p>
          <a:p>
            <a:pPr lvl="1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BinNum</a:t>
            </a:r>
            <a:r>
              <a:rPr lang="en-US" dirty="0"/>
              <a:t> generation</a:t>
            </a:r>
          </a:p>
          <a:p>
            <a:pPr lvl="1"/>
            <a:r>
              <a:rPr lang="en-US" dirty="0"/>
              <a:t>Offset key range generation in each bin</a:t>
            </a:r>
          </a:p>
          <a:p>
            <a:pPr lvl="2"/>
            <a:r>
              <a:rPr lang="en-US" dirty="0" err="1"/>
              <a:t>XElement</a:t>
            </a:r>
            <a:r>
              <a:rPr lang="en-US" dirty="0"/>
              <a:t> of a time range is contained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an exact key code</a:t>
            </a:r>
          </a:p>
          <a:p>
            <a:pPr lvl="2"/>
            <a:r>
              <a:rPr lang="en-US" dirty="0" err="1"/>
              <a:t>Xelement</a:t>
            </a:r>
            <a:r>
              <a:rPr lang="en-US" dirty="0"/>
              <a:t> of a time range is overlapped 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?</a:t>
            </a:r>
          </a:p>
          <a:p>
            <a:pPr lvl="3"/>
            <a:r>
              <a:rPr lang="en-US" dirty="0"/>
              <a:t>Generate a key code range</a:t>
            </a:r>
          </a:p>
          <a:p>
            <a:pPr lvl="1"/>
            <a:r>
              <a:rPr lang="en-US" dirty="0"/>
              <a:t>Query window combination</a:t>
            </a:r>
          </a:p>
          <a:p>
            <a:r>
              <a:rPr lang="en-US" dirty="0"/>
              <a:t>Step 2. Query Execution</a:t>
            </a:r>
          </a:p>
          <a:p>
            <a:r>
              <a:rPr lang="en-US" dirty="0"/>
              <a:t>Step3. Result Refinement</a:t>
            </a:r>
          </a:p>
          <a:p>
            <a:pPr lvl="1"/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049" y="3022813"/>
            <a:ext cx="2424113" cy="11226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364" y="1636455"/>
            <a:ext cx="5041137" cy="657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>
            <a:off x="9402162" y="3753835"/>
            <a:ext cx="4619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898345" y="3325254"/>
            <a:ext cx="2132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en-US" altLang="zh-CN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en-US" altLang="zh-CN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</a:t>
            </a:r>
            <a:r>
              <a:rPr lang="en-US" altLang="zh-CN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all satisfied.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611" y="4779494"/>
            <a:ext cx="2739102" cy="139623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472693" y="2320227"/>
            <a:ext cx="4098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Key Combination of ID Temporal Indexing Table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04918" y="4154690"/>
            <a:ext cx="3079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 Example of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BinNum</a:t>
            </a:r>
            <a:r>
              <a:rPr lang="en-US" sz="1600" dirty="0"/>
              <a:t> Generation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78097" y="6184389"/>
            <a:ext cx="3733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 Example of offset key range Generation</a:t>
            </a:r>
          </a:p>
        </p:txBody>
      </p:sp>
    </p:spTree>
    <p:extLst>
      <p:ext uri="{BB962C8B-B14F-4D97-AF65-F5344CB8AC3E}">
        <p14:creationId xmlns:p14="http://schemas.microsoft.com/office/powerpoint/2010/main" val="3604837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Range Query </a:t>
            </a:r>
            <a:r>
              <a:rPr lang="en-US" altLang="zh-CN" dirty="0"/>
              <a:t>- Overview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trajectories travelling through a given spatial range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a copy of trajectories with the keys designed as </a:t>
            </a:r>
            <a:r>
              <a:rPr lang="en-US" dirty="0">
                <a:solidFill>
                  <a:srgbClr val="C00000"/>
                </a:solidFill>
              </a:rPr>
              <a:t>XZ2+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Spatial Range Indexing Table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composition of Spatial Range Indexing Table (based on the </a:t>
            </a:r>
            <a:r>
              <a:rPr lang="en-US" dirty="0">
                <a:solidFill>
                  <a:srgbClr val="0070C0"/>
                </a:solidFill>
              </a:rPr>
              <a:t>XZ2 Indexing Strategy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GeoMesa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2378403"/>
            <a:ext cx="6467475" cy="819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375" y="5074271"/>
            <a:ext cx="5212237" cy="9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2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Range Query - XZ2+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Composition of XZ2+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Motivation of Position Code</a:t>
            </a:r>
          </a:p>
          <a:p>
            <a:pPr lvl="1"/>
            <a:r>
              <a:rPr lang="en-US" dirty="0"/>
              <a:t>XZ2 cannot represent the location of trajectory accurately</a:t>
            </a:r>
          </a:p>
          <a:p>
            <a:r>
              <a:rPr lang="en-US" dirty="0"/>
              <a:t>Position Code</a:t>
            </a:r>
          </a:p>
          <a:p>
            <a:pPr lvl="1"/>
            <a:r>
              <a:rPr lang="en-US" dirty="0"/>
              <a:t>Split the </a:t>
            </a:r>
            <a:r>
              <a:rPr lang="en-US" dirty="0" err="1"/>
              <a:t>XElement</a:t>
            </a:r>
            <a:r>
              <a:rPr lang="en-US" dirty="0"/>
              <a:t> into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dirty="0"/>
              <a:t> ×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equal-sized regions</a:t>
            </a:r>
          </a:p>
          <a:p>
            <a:pPr lvl="1"/>
            <a:r>
              <a:rPr lang="en-US" dirty="0"/>
              <a:t>Use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dirty="0"/>
              <a:t> ×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/>
              <a:t> bits to represent the trajectory location</a:t>
            </a:r>
          </a:p>
          <a:p>
            <a:pPr lvl="2"/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879" y="2322284"/>
            <a:ext cx="2838450" cy="1000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674" y="3431696"/>
            <a:ext cx="2228850" cy="2219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0" y="5701658"/>
            <a:ext cx="24003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2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Range Query - Query Processing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11984"/>
            <a:ext cx="6396085" cy="4854804"/>
          </a:xfrm>
        </p:spPr>
        <p:txBody>
          <a:bodyPr>
            <a:normAutofit/>
          </a:bodyPr>
          <a:lstStyle/>
          <a:p>
            <a:r>
              <a:rPr lang="en-US" dirty="0"/>
              <a:t>Step 1. Query Window Generation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shard</a:t>
            </a:r>
            <a:r>
              <a:rPr lang="en-US" dirty="0"/>
              <a:t> generation</a:t>
            </a:r>
          </a:p>
          <a:p>
            <a:pPr lvl="1"/>
            <a:r>
              <a:rPr lang="en-US" dirty="0"/>
              <a:t>Spatial key range generation</a:t>
            </a:r>
          </a:p>
          <a:p>
            <a:pPr lvl="2"/>
            <a:r>
              <a:rPr lang="en-US" dirty="0" err="1">
                <a:solidFill>
                  <a:prstClr val="black"/>
                </a:solidFill>
              </a:rPr>
              <a:t>XElement</a:t>
            </a:r>
            <a:r>
              <a:rPr lang="en-US" dirty="0">
                <a:solidFill>
                  <a:prstClr val="black"/>
                </a:solidFill>
              </a:rPr>
              <a:t> of a region is contained in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?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 an exact key code</a:t>
            </a:r>
          </a:p>
          <a:p>
            <a:pPr lvl="2"/>
            <a:r>
              <a:rPr lang="en-US" dirty="0" err="1">
                <a:solidFill>
                  <a:prstClr val="black"/>
                </a:solidFill>
              </a:rPr>
              <a:t>Xelement</a:t>
            </a:r>
            <a:r>
              <a:rPr lang="en-US" dirty="0">
                <a:solidFill>
                  <a:prstClr val="black"/>
                </a:solidFill>
              </a:rPr>
              <a:t> of a region is overlapped with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?</a:t>
            </a:r>
          </a:p>
          <a:p>
            <a:pPr lvl="3"/>
            <a:r>
              <a:rPr lang="en-US" dirty="0">
                <a:solidFill>
                  <a:prstClr val="black"/>
                </a:solidFill>
              </a:rPr>
              <a:t>Generate a key code range</a:t>
            </a:r>
          </a:p>
          <a:p>
            <a:pPr lvl="1"/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PosCode</a:t>
            </a:r>
            <a:r>
              <a:rPr lang="en-US" dirty="0">
                <a:solidFill>
                  <a:prstClr val="black"/>
                </a:solidFill>
              </a:rPr>
              <a:t> Generation</a:t>
            </a:r>
          </a:p>
          <a:p>
            <a:pPr lvl="2"/>
            <a:r>
              <a:rPr lang="en-US" dirty="0"/>
              <a:t>E.g., the </a:t>
            </a:r>
            <a:r>
              <a:rPr lang="en-US" dirty="0" err="1"/>
              <a:t>PosCodes</a:t>
            </a:r>
            <a:r>
              <a:rPr lang="en-US" dirty="0"/>
              <a:t> of 03 are: xx1x, i.e., 0010, 0011, 0110, 0111, 1010, 1011, 1110, 1111</a:t>
            </a:r>
          </a:p>
          <a:p>
            <a:r>
              <a:rPr lang="en-US" dirty="0"/>
              <a:t>Step 2. Query Execution</a:t>
            </a:r>
          </a:p>
          <a:p>
            <a:r>
              <a:rPr lang="en-US" dirty="0"/>
              <a:t>Step 3. Result Refinement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555" y="1890244"/>
            <a:ext cx="4025245" cy="730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234285" y="2666396"/>
            <a:ext cx="4216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Key Combination of Spatial Range Indexing Table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639" y="3139887"/>
            <a:ext cx="2428875" cy="2438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83432" y="5578287"/>
            <a:ext cx="2831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Example of Spatial Range Query</a:t>
            </a:r>
          </a:p>
        </p:txBody>
      </p:sp>
    </p:spTree>
    <p:extLst>
      <p:ext uri="{BB962C8B-B14F-4D97-AF65-F5344CB8AC3E}">
        <p14:creationId xmlns:p14="http://schemas.microsoft.com/office/powerpoint/2010/main" val="440908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Query </a:t>
            </a:r>
            <a:r>
              <a:rPr lang="en-US" altLang="zh-CN" dirty="0"/>
              <a:t>- Overview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the trajectories similar to a given trajectory. Here,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can be </a:t>
            </a:r>
            <a:r>
              <a:rPr lang="en-US" dirty="0" err="1"/>
              <a:t>frechet</a:t>
            </a:r>
            <a:r>
              <a:rPr lang="en-US" dirty="0"/>
              <a:t> distance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and </a:t>
            </a:r>
            <a:r>
              <a:rPr lang="en-US" dirty="0" err="1"/>
              <a:t>Hausdorff</a:t>
            </a:r>
            <a:r>
              <a:rPr lang="en-US" dirty="0"/>
              <a:t> distance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baseline="-25000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Use the </a:t>
            </a:r>
            <a:r>
              <a:rPr lang="en-US" altLang="zh-CN" dirty="0">
                <a:solidFill>
                  <a:srgbClr val="FF0000"/>
                </a:solidFill>
              </a:rPr>
              <a:t>Spatial Range Indexing Table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Spatial Range Query as a Block Function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62" y="2919308"/>
            <a:ext cx="56292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58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524BE0-C055-4DAD-9E09-D936C716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Similarity Query - Query Processing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8F2465B-FDCE-499F-9FE6-0D16FFA1D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57444" cy="4812242"/>
          </a:xfrm>
        </p:spPr>
        <p:txBody>
          <a:bodyPr>
            <a:normAutofit/>
          </a:bodyPr>
          <a:lstStyle/>
          <a:p>
            <a:r>
              <a:rPr lang="en-US" altLang="zh-CN" dirty="0"/>
              <a:t>Given a query trajectory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dirty="0"/>
              <a:t> with a distance threshold </a:t>
            </a:r>
            <a:r>
              <a:rPr lang="el-GR" altLang="zh-CN" i="1" dirty="0"/>
              <a:t>ε</a:t>
            </a:r>
            <a:r>
              <a:rPr lang="en-US" altLang="zh-CN" dirty="0"/>
              <a:t>,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mbr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/>
              <a:t>= {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lng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lng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dirty="0"/>
              <a:t>}. All GPS points of a trajectory similar to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dirty="0"/>
              <a:t> should locate in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/>
              <a:t> = {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altLang="zh-CN" i="1" dirty="0"/>
              <a:t> ε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lng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altLang="zh-CN" i="1" dirty="0"/>
              <a:t> ε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altLang="zh-CN" i="1" dirty="0"/>
              <a:t> ε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lng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altLang="zh-CN" i="1" dirty="0"/>
              <a:t> ε</a:t>
            </a:r>
            <a:r>
              <a:rPr lang="en-US" altLang="zh-CN" dirty="0"/>
              <a:t>}</a:t>
            </a:r>
          </a:p>
          <a:p>
            <a:r>
              <a:rPr lang="en-US" altLang="zh-CN" dirty="0"/>
              <a:t>Multiple lower bounds for pruning</a:t>
            </a:r>
          </a:p>
          <a:p>
            <a:pPr lvl="1"/>
            <a:r>
              <a:rPr lang="en-US" altLang="zh-CN" dirty="0"/>
              <a:t>MBR_LB:</a:t>
            </a:r>
          </a:p>
          <a:p>
            <a:pPr lvl="1"/>
            <a:r>
              <a:rPr lang="en-US" altLang="zh-CN" dirty="0"/>
              <a:t>SEP_LB:</a:t>
            </a:r>
          </a:p>
          <a:p>
            <a:pPr lvl="1"/>
            <a:r>
              <a:rPr lang="en-US" altLang="zh-CN" dirty="0"/>
              <a:t>SIG_LB: 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If one of above lower bounds is greater than </a:t>
            </a:r>
            <a:r>
              <a:rPr lang="el-GR" altLang="zh-CN" i="1" dirty="0"/>
              <a:t>ε</a:t>
            </a:r>
            <a:r>
              <a:rPr lang="en-US" altLang="zh-CN" dirty="0"/>
              <a:t>, we can safely stop the calculation of trajectory distance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90DE3C4-8C3D-451A-B477-05E78EDA4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1825625"/>
            <a:ext cx="1524000" cy="20478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96EDBEF-84AF-4F4F-A833-7D89B3E69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718" y="3967427"/>
            <a:ext cx="5800725" cy="3524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0FC5F87-9B33-4E91-BD53-6A10591E4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204" y="3967427"/>
            <a:ext cx="2633964" cy="24844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7BCCE75-B798-4AFE-B7E3-4BD43A3B4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805" y="4398875"/>
            <a:ext cx="5181600" cy="342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9EF52B4-AEB7-4AE0-8DCE-8666551BAC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805" y="4741775"/>
            <a:ext cx="6067425" cy="7429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AC0896B-5B49-42FA-B669-4C1D6C0290E5}"/>
              </a:ext>
            </a:extLst>
          </p:cNvPr>
          <p:cNvSpPr txBox="1"/>
          <p:nvPr/>
        </p:nvSpPr>
        <p:spPr>
          <a:xfrm>
            <a:off x="9906869" y="6376515"/>
            <a:ext cx="1369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Lower Bounds</a:t>
            </a:r>
          </a:p>
        </p:txBody>
      </p:sp>
    </p:spTree>
    <p:extLst>
      <p:ext uri="{BB962C8B-B14F-4D97-AF65-F5344CB8AC3E}">
        <p14:creationId xmlns:p14="http://schemas.microsoft.com/office/powerpoint/2010/main" val="121619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0E382545-5AD2-41FE-B3C1-1A75E17F0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Framework of </a:t>
            </a:r>
            <a:r>
              <a:rPr lang="en-US" altLang="zh-CN" dirty="0" err="1"/>
              <a:t>TrajMesa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5541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F4ECB9-5094-43C2-BBF4-A6C6E5A0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K-NN Query - 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4714A6E-4F0C-4333-995D-B09EE7C61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r>
              <a:rPr lang="en-US" altLang="zh-CN" dirty="0"/>
              <a:t>Find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/>
              <a:t> trajectories that are most similar to a given trajectory/point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endParaRPr lang="en-US" altLang="zh-CN" dirty="0"/>
          </a:p>
          <a:p>
            <a:r>
              <a:rPr lang="en-US" altLang="zh-CN" dirty="0"/>
              <a:t>K-NN point query</a:t>
            </a:r>
          </a:p>
          <a:p>
            <a:pPr lvl="1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dirty="0"/>
              <a:t> is a point</a:t>
            </a:r>
          </a:p>
          <a:p>
            <a:pPr lvl="1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dirty="0"/>
              <a:t> is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zh-CN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/>
              <a:t>K-NN trajectory query</a:t>
            </a:r>
          </a:p>
          <a:p>
            <a:pPr lvl="1"/>
            <a:r>
              <a:rPr lang="en-US" altLang="zh-CN" dirty="0"/>
              <a:t>q is a trajectory</a:t>
            </a:r>
          </a:p>
          <a:p>
            <a:pPr lvl="1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dirty="0"/>
              <a:t> can be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dirty="0"/>
              <a:t> or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zh-CN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/>
              <a:t>Use the </a:t>
            </a:r>
            <a:r>
              <a:rPr lang="en-US" altLang="zh-CN" dirty="0">
                <a:solidFill>
                  <a:srgbClr val="FF0000"/>
                </a:solidFill>
              </a:rPr>
              <a:t>Spatial Range Indexing Table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Spatial Range Query as a Block Function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85766EA-DAC7-479F-B85B-45B9171F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7" y="2384424"/>
            <a:ext cx="4505325" cy="666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0FD8A-DED8-4315-ABDA-B344426A5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028" y="3392663"/>
            <a:ext cx="3170208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69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9ABBB6-8BFB-489E-990C-126FA3E4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267"/>
            <a:ext cx="10515600" cy="1089377"/>
          </a:xfrm>
        </p:spPr>
        <p:txBody>
          <a:bodyPr/>
          <a:lstStyle/>
          <a:p>
            <a:r>
              <a:rPr lang="en-US" altLang="zh-CN" dirty="0"/>
              <a:t>K-NN Point Query – Query Processing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541FDBC3-D1D7-401B-B84C-79A3D4423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2223" y="1226109"/>
            <a:ext cx="2320043" cy="264845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59ABCFC-AE37-4358-8C0C-5C604CBEA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77" y="1275644"/>
            <a:ext cx="5606567" cy="529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E120DAC-9E28-4629-9B53-F1E56EA8D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044" y="3906488"/>
            <a:ext cx="6356032" cy="227153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890D9C7-433B-458D-84CE-5DFF576E6FA4}"/>
              </a:ext>
            </a:extLst>
          </p:cNvPr>
          <p:cNvSpPr txBox="1"/>
          <p:nvPr/>
        </p:nvSpPr>
        <p:spPr>
          <a:xfrm>
            <a:off x="7304930" y="6209951"/>
            <a:ext cx="323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 Example of 3-NN Point Query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867956C0-6683-49B4-8B13-8C5F0FCEDCFA}"/>
              </a:ext>
            </a:extLst>
          </p:cNvPr>
          <p:cNvCxnSpPr>
            <a:cxnSpLocks/>
          </p:cNvCxnSpPr>
          <p:nvPr/>
        </p:nvCxnSpPr>
        <p:spPr>
          <a:xfrm>
            <a:off x="1749778" y="4301067"/>
            <a:ext cx="327377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85F5B891-4899-4F36-A5B3-92E10385007E}"/>
              </a:ext>
            </a:extLst>
          </p:cNvPr>
          <p:cNvCxnSpPr>
            <a:cxnSpLocks/>
          </p:cNvCxnSpPr>
          <p:nvPr/>
        </p:nvCxnSpPr>
        <p:spPr>
          <a:xfrm>
            <a:off x="2325511" y="5816776"/>
            <a:ext cx="284480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927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9ABBB6-8BFB-489E-990C-126FA3E4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267"/>
            <a:ext cx="10515600" cy="1089377"/>
          </a:xfrm>
        </p:spPr>
        <p:txBody>
          <a:bodyPr/>
          <a:lstStyle/>
          <a:p>
            <a:r>
              <a:rPr lang="en-US" altLang="zh-CN" dirty="0"/>
              <a:t>K-NN Point Query – Query Processing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59ABCFC-AE37-4358-8C0C-5C604CBE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7" y="1275644"/>
            <a:ext cx="5606567" cy="5299958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867956C0-6683-49B4-8B13-8C5F0FCEDCFA}"/>
              </a:ext>
            </a:extLst>
          </p:cNvPr>
          <p:cNvCxnSpPr>
            <a:cxnSpLocks/>
          </p:cNvCxnSpPr>
          <p:nvPr/>
        </p:nvCxnSpPr>
        <p:spPr>
          <a:xfrm>
            <a:off x="1749778" y="4301067"/>
            <a:ext cx="327377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85F5B891-4899-4F36-A5B3-92E10385007E}"/>
              </a:ext>
            </a:extLst>
          </p:cNvPr>
          <p:cNvCxnSpPr>
            <a:cxnSpLocks/>
          </p:cNvCxnSpPr>
          <p:nvPr/>
        </p:nvCxnSpPr>
        <p:spPr>
          <a:xfrm>
            <a:off x="2325511" y="5816776"/>
            <a:ext cx="284480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内容占位符 7">
            <a:extLst>
              <a:ext uri="{FF2B5EF4-FFF2-40B4-BE49-F238E27FC236}">
                <a16:creationId xmlns:a16="http://schemas.microsoft.com/office/drawing/2014/main" xmlns="" id="{E2490E0A-4AFB-4AE5-868F-1068CB2A6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044" y="1772358"/>
            <a:ext cx="5607756" cy="380999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point query, with four differences</a:t>
            </a:r>
          </a:p>
          <a:p>
            <a:pPr lvl="1"/>
            <a:r>
              <a:rPr lang="en-US" altLang="zh-CN" i="1" dirty="0" err="1"/>
              <a:t>cdq</a:t>
            </a:r>
            <a:r>
              <a:rPr lang="en-US" altLang="zh-CN" dirty="0"/>
              <a:t> is ordered by </a:t>
            </a:r>
            <a:r>
              <a:rPr lang="en-US" altLang="zh-CN" i="1" dirty="0" err="1"/>
              <a:t>f</a:t>
            </a:r>
            <a:r>
              <a:rPr lang="en-US" altLang="zh-CN" i="1" baseline="-25000" dirty="0" err="1"/>
              <a:t>F</a:t>
            </a:r>
            <a:r>
              <a:rPr lang="en-US" altLang="zh-CN" dirty="0"/>
              <a:t>(</a:t>
            </a:r>
            <a:r>
              <a:rPr lang="en-US" altLang="zh-CN" i="1" dirty="0"/>
              <a:t>q</a:t>
            </a:r>
            <a:r>
              <a:rPr lang="en-US" altLang="zh-CN" dirty="0"/>
              <a:t>, </a:t>
            </a:r>
            <a:r>
              <a:rPr lang="en-US" altLang="zh-CN" i="1" dirty="0"/>
              <a:t>tr</a:t>
            </a:r>
            <a:r>
              <a:rPr lang="en-US" altLang="zh-CN" dirty="0"/>
              <a:t>) or </a:t>
            </a:r>
            <a:r>
              <a:rPr lang="en-US" altLang="zh-CN" i="1" dirty="0" err="1"/>
              <a:t>f</a:t>
            </a:r>
            <a:r>
              <a:rPr lang="en-US" altLang="zh-CN" i="1" baseline="-25000" dirty="0" err="1"/>
              <a:t>H</a:t>
            </a:r>
            <a:r>
              <a:rPr lang="en-US" altLang="zh-CN" dirty="0"/>
              <a:t>(</a:t>
            </a:r>
            <a:r>
              <a:rPr lang="en-US" altLang="zh-CN" i="1" dirty="0"/>
              <a:t>q</a:t>
            </a:r>
            <a:r>
              <a:rPr lang="en-US" altLang="zh-CN" dirty="0"/>
              <a:t>, </a:t>
            </a:r>
            <a:r>
              <a:rPr lang="en-US" altLang="zh-CN" i="1" dirty="0"/>
              <a:t>tr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i="1" dirty="0"/>
              <a:t>req</a:t>
            </a:r>
            <a:r>
              <a:rPr lang="en-US" altLang="zh-CN" dirty="0"/>
              <a:t> is ordered by </a:t>
            </a:r>
            <a:r>
              <a:rPr lang="en-US" altLang="zh-CN" dirty="0" err="1"/>
              <a:t>Region_LB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Use </a:t>
            </a:r>
            <a:r>
              <a:rPr lang="en-US" altLang="zh-CN" dirty="0" err="1"/>
              <a:t>Region_LB</a:t>
            </a:r>
            <a:r>
              <a:rPr lang="en-US" altLang="zh-CN" dirty="0"/>
              <a:t> to perform Region Pruning</a:t>
            </a:r>
          </a:p>
          <a:p>
            <a:pPr lvl="1"/>
            <a:r>
              <a:rPr lang="en-US" altLang="zh-CN" dirty="0"/>
              <a:t>Use lower bounds proposed in spatial range query to perform LB Pruning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2D9D8BE-DD5C-4AF1-91A0-246DB9370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843" y="3336928"/>
            <a:ext cx="3762375" cy="600075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07A91FD8-442E-4600-A7EB-DA7C60BA76FC}"/>
              </a:ext>
            </a:extLst>
          </p:cNvPr>
          <p:cNvCxnSpPr>
            <a:cxnSpLocks/>
          </p:cNvCxnSpPr>
          <p:nvPr/>
        </p:nvCxnSpPr>
        <p:spPr>
          <a:xfrm>
            <a:off x="3386667" y="2760134"/>
            <a:ext cx="163688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5374D0F2-CE3D-47B6-9F62-EE1CDBE09AA5}"/>
              </a:ext>
            </a:extLst>
          </p:cNvPr>
          <p:cNvCxnSpPr>
            <a:cxnSpLocks/>
          </p:cNvCxnSpPr>
          <p:nvPr/>
        </p:nvCxnSpPr>
        <p:spPr>
          <a:xfrm>
            <a:off x="3200400" y="3212305"/>
            <a:ext cx="163688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35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Spatio</a:t>
            </a:r>
            <a:r>
              <a:rPr lang="en-US" dirty="0"/>
              <a:t>-Temporal Range Query </a:t>
            </a:r>
            <a:r>
              <a:rPr lang="en-US" altLang="zh-CN" dirty="0"/>
              <a:t>- Overview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33690"/>
            <a:ext cx="10515600" cy="5215466"/>
          </a:xfrm>
        </p:spPr>
        <p:txBody>
          <a:bodyPr/>
          <a:lstStyle/>
          <a:p>
            <a:r>
              <a:rPr lang="en-US" dirty="0"/>
              <a:t>Find the trajectories travelling through a given spatial range and in a given temporal range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a copy of trajectories with the keys designed as </a:t>
            </a:r>
            <a:r>
              <a:rPr lang="en-US" dirty="0">
                <a:solidFill>
                  <a:srgbClr val="C00000"/>
                </a:solidFill>
              </a:rPr>
              <a:t>XZ3+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Spatial Temporal Range Indexing Table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composition of Spatial Range Indexing Table (based on the </a:t>
            </a:r>
            <a:r>
              <a:rPr lang="en-US" dirty="0">
                <a:solidFill>
                  <a:srgbClr val="0070C0"/>
                </a:solidFill>
              </a:rPr>
              <a:t>XZ3 Indexing Strategy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GeoMesa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2E3CBFC-9A3D-477E-9F86-478A9163A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048" y="2369521"/>
            <a:ext cx="5249904" cy="14574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63F63B9-C0ED-4B5A-95BF-5C1F33994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583" y="5620456"/>
            <a:ext cx="7124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37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5B764DF-C428-40F7-BCD8-99CA5DA2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Spatio</a:t>
            </a:r>
            <a:r>
              <a:rPr lang="en-US" altLang="zh-CN" dirty="0"/>
              <a:t>-Temporal Range Query - XZ3+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3F9F034-D1F9-4792-8235-E77EACDE6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Key Composition of XZ3+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PosCode</a:t>
            </a:r>
            <a:r>
              <a:rPr lang="en-US" altLang="zh-CN" dirty="0"/>
              <a:t>, we only encode spatial information, as 1) to limit the number of query windows when query processing. (i.e., identical to XZ2+); 2) we have already encoded temporal information in </a:t>
            </a:r>
            <a:r>
              <a:rPr lang="en-US" altLang="zh-CN" dirty="0" err="1"/>
              <a:t>BinNum</a:t>
            </a:r>
            <a:endParaRPr lang="en-US" altLang="zh-CN" dirty="0"/>
          </a:p>
          <a:p>
            <a:r>
              <a:rPr lang="en-US" altLang="zh-CN" dirty="0"/>
              <a:t>XZ3’: XZ3 provided by </a:t>
            </a:r>
            <a:r>
              <a:rPr lang="en-US" altLang="zh-CN" dirty="0" err="1"/>
              <a:t>GeoMesa</a:t>
            </a:r>
            <a:r>
              <a:rPr lang="en-US" altLang="zh-CN" dirty="0"/>
              <a:t> does not support time range indexing. We implement time range indexing technique (XZT) in XZ3, called XZ3’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6F5B8A3-6B79-4B5E-940C-4C3F01456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19" y="2324162"/>
            <a:ext cx="7104762" cy="9904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A1BD418-C045-497A-9313-1E47FAF46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030" y="1095313"/>
            <a:ext cx="22288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64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332E59-8DDD-4DB1-9382-B77D35FD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44" y="365125"/>
            <a:ext cx="11240911" cy="1325563"/>
          </a:xfrm>
        </p:spPr>
        <p:txBody>
          <a:bodyPr/>
          <a:lstStyle/>
          <a:p>
            <a:r>
              <a:rPr lang="en-US" altLang="zh-CN" dirty="0" err="1"/>
              <a:t>Spatio</a:t>
            </a:r>
            <a:r>
              <a:rPr lang="en-US" altLang="zh-CN" dirty="0"/>
              <a:t>-Temporal Range Query - Query Processing 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FE77FEFA-82F4-4187-BFBC-0E56E512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893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 1. Query Window Generation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shard</a:t>
            </a:r>
            <a:r>
              <a:rPr lang="en-US" dirty="0"/>
              <a:t> generation</a:t>
            </a:r>
          </a:p>
          <a:p>
            <a:pPr lvl="1"/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BinNum</a:t>
            </a:r>
            <a:r>
              <a:rPr lang="en-US" altLang="zh-CN" dirty="0"/>
              <a:t> generation</a:t>
            </a:r>
            <a:endParaRPr lang="en-US" dirty="0"/>
          </a:p>
          <a:p>
            <a:pPr lvl="1"/>
            <a:r>
              <a:rPr lang="en-US" dirty="0"/>
              <a:t>Spatial key range generation</a:t>
            </a:r>
          </a:p>
          <a:p>
            <a:pPr lvl="2"/>
            <a:r>
              <a:rPr lang="en-US" dirty="0" err="1">
                <a:solidFill>
                  <a:prstClr val="black"/>
                </a:solidFill>
              </a:rPr>
              <a:t>XElement</a:t>
            </a:r>
            <a:r>
              <a:rPr lang="en-US" dirty="0">
                <a:solidFill>
                  <a:prstClr val="black"/>
                </a:solidFill>
              </a:rPr>
              <a:t> of a region is contained in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?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 an exact key code</a:t>
            </a:r>
          </a:p>
          <a:p>
            <a:pPr lvl="2"/>
            <a:r>
              <a:rPr lang="en-US" dirty="0" err="1">
                <a:solidFill>
                  <a:prstClr val="black"/>
                </a:solidFill>
              </a:rPr>
              <a:t>Xelement</a:t>
            </a:r>
            <a:r>
              <a:rPr lang="en-US" dirty="0">
                <a:solidFill>
                  <a:prstClr val="black"/>
                </a:solidFill>
              </a:rPr>
              <a:t> of a region is overlapped with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prstClr val="black"/>
                </a:solidFill>
              </a:rPr>
              <a:t>?</a:t>
            </a:r>
          </a:p>
          <a:p>
            <a:pPr lvl="3"/>
            <a:r>
              <a:rPr lang="en-US" dirty="0">
                <a:solidFill>
                  <a:prstClr val="black"/>
                </a:solidFill>
              </a:rPr>
              <a:t>Generate a key code range</a:t>
            </a:r>
          </a:p>
          <a:p>
            <a:pPr lvl="1"/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PosCode</a:t>
            </a:r>
            <a:r>
              <a:rPr lang="en-US" dirty="0">
                <a:solidFill>
                  <a:prstClr val="black"/>
                </a:solidFill>
              </a:rPr>
              <a:t> Generation</a:t>
            </a:r>
          </a:p>
          <a:p>
            <a:pPr lvl="2"/>
            <a:r>
              <a:rPr lang="en-US" dirty="0"/>
              <a:t>E.g., the </a:t>
            </a:r>
            <a:r>
              <a:rPr lang="en-US" dirty="0" err="1"/>
              <a:t>PosCodes</a:t>
            </a:r>
            <a:r>
              <a:rPr lang="en-US" dirty="0"/>
              <a:t> of 03 are: xx1x, i.e., 0010, 0011, 0110, 0111, 1010, 1011, 1110, 1111</a:t>
            </a:r>
          </a:p>
          <a:p>
            <a:r>
              <a:rPr lang="en-US" dirty="0"/>
              <a:t>Step 2. Query Execution</a:t>
            </a:r>
          </a:p>
          <a:p>
            <a:r>
              <a:rPr lang="en-US" dirty="0"/>
              <a:t>Step 3. Result Refinement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552E524-6E45-469E-8575-E947EC8AD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49" y="1916466"/>
            <a:ext cx="5491344" cy="7928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30D877C-EA2B-4A15-99C5-7DD2F626F848}"/>
              </a:ext>
            </a:extLst>
          </p:cNvPr>
          <p:cNvSpPr txBox="1"/>
          <p:nvPr/>
        </p:nvSpPr>
        <p:spPr>
          <a:xfrm>
            <a:off x="6696363" y="2800175"/>
            <a:ext cx="502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Key Combination of </a:t>
            </a:r>
            <a:r>
              <a:rPr lang="en-US" sz="1600" dirty="0" err="1"/>
              <a:t>Spatio</a:t>
            </a:r>
            <a:r>
              <a:rPr lang="en-US" sz="1600" dirty="0"/>
              <a:t>-Temporal Range Indexing Table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828" y="3400009"/>
            <a:ext cx="2428875" cy="2438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20434" y="5838409"/>
            <a:ext cx="3634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Example of </a:t>
            </a:r>
            <a:r>
              <a:rPr lang="en-US" sz="1600" dirty="0" err="1"/>
              <a:t>Spati</a:t>
            </a:r>
            <a:r>
              <a:rPr lang="en-US" altLang="zh-CN" sz="1600" dirty="0" err="1"/>
              <a:t>o</a:t>
            </a:r>
            <a:r>
              <a:rPr lang="en-US" altLang="zh-CN" sz="1600" dirty="0"/>
              <a:t>-Temporal</a:t>
            </a:r>
            <a:r>
              <a:rPr lang="en-US" sz="1600" dirty="0"/>
              <a:t> Range Query</a:t>
            </a:r>
          </a:p>
        </p:txBody>
      </p:sp>
    </p:spTree>
    <p:extLst>
      <p:ext uri="{BB962C8B-B14F-4D97-AF65-F5344CB8AC3E}">
        <p14:creationId xmlns:p14="http://schemas.microsoft.com/office/powerpoint/2010/main" val="2776339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Temporal Query </a:t>
            </a:r>
            <a:r>
              <a:rPr lang="en-US" altLang="zh-CN" dirty="0"/>
              <a:t>- Overview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the trajectories similar to a given trajectory, and travelling in a given temporal range. Here,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can be </a:t>
            </a:r>
            <a:r>
              <a:rPr lang="en-US" dirty="0" err="1"/>
              <a:t>frechet</a:t>
            </a:r>
            <a:r>
              <a:rPr lang="en-US" dirty="0"/>
              <a:t> distance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and </a:t>
            </a:r>
            <a:r>
              <a:rPr lang="en-US" dirty="0" err="1"/>
              <a:t>Hausdorff</a:t>
            </a:r>
            <a:r>
              <a:rPr lang="en-US" dirty="0"/>
              <a:t> distance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baseline="-25000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Use the </a:t>
            </a:r>
            <a:r>
              <a:rPr lang="en-US" altLang="zh-CN" dirty="0" err="1">
                <a:solidFill>
                  <a:srgbClr val="FF0000"/>
                </a:solidFill>
              </a:rPr>
              <a:t>Spatio</a:t>
            </a:r>
            <a:r>
              <a:rPr lang="en-US" altLang="zh-CN" dirty="0">
                <a:solidFill>
                  <a:srgbClr val="FF0000"/>
                </a:solidFill>
              </a:rPr>
              <a:t>-Temporal Range Indexing Table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Spatio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-Temporal Range Query as a Block Function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Similar to the way that similarity query uses spatial range query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054B599-7636-4AFA-B955-28708FAEE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3144044"/>
            <a:ext cx="63912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2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F4ECB9-5094-43C2-BBF4-A6C6E5A0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K-NN Temporal Query - 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4714A6E-4F0C-4333-995D-B09EE7C61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r>
              <a:rPr lang="en-US" altLang="zh-CN" dirty="0"/>
              <a:t>Find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/>
              <a:t> trajectories that are most similar to a given trajectory/point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dirty="0"/>
              <a:t>travelling in a given temporal range.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Use the </a:t>
            </a:r>
            <a:r>
              <a:rPr lang="en-US" altLang="zh-CN" dirty="0" err="1">
                <a:solidFill>
                  <a:srgbClr val="FF0000"/>
                </a:solidFill>
              </a:rPr>
              <a:t>Spatio</a:t>
            </a:r>
            <a:r>
              <a:rPr lang="en-US" altLang="zh-CN" dirty="0">
                <a:solidFill>
                  <a:srgbClr val="FF0000"/>
                </a:solidFill>
              </a:rPr>
              <a:t>-Temporal Range Indexing Table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Spatio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-Temporal Range Query as a Block Function</a:t>
            </a:r>
          </a:p>
          <a:p>
            <a:pPr lvl="1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Similar to the way that k-NN query uses spatial range query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4FDB73C-52FA-4F51-B3F2-8CEB2BD36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2" y="2800350"/>
            <a:ext cx="61626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35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0E382545-5AD2-41FE-B3C1-1A75E17F0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580" y="1131240"/>
            <a:ext cx="9300839" cy="2387600"/>
          </a:xfrm>
        </p:spPr>
        <p:txBody>
          <a:bodyPr/>
          <a:lstStyle/>
          <a:p>
            <a:r>
              <a:rPr lang="en-US" altLang="zh-CN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597967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DCDF6D-B06C-499C-B543-D2896FD4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4FE18D7-8AA8-4A69-8F05-361359A69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45" y="1458613"/>
            <a:ext cx="9718675" cy="12925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D321EF1-5F96-43EB-82C1-2F38F4E4D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466" y="2858839"/>
            <a:ext cx="4761367" cy="31554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96A88DD-7D73-4A67-A34A-2832D5520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853136"/>
            <a:ext cx="4791075" cy="32289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78220" y="1965469"/>
            <a:ext cx="112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One week</a:t>
            </a:r>
            <a:endParaRPr 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078220" y="2319653"/>
            <a:ext cx="126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One Month</a:t>
            </a:r>
            <a:endParaRPr 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92F2A346-32A0-4D1C-A3DC-896A59CE1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467" y="6152122"/>
            <a:ext cx="4481268" cy="48603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Follow a </a:t>
            </a:r>
            <a:r>
              <a:rPr lang="en-US" altLang="zh-CN" dirty="0">
                <a:solidFill>
                  <a:srgbClr val="FF0000"/>
                </a:solidFill>
              </a:rPr>
              <a:t>long tail distribution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364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122D462-DF26-450E-90CA-7A4BA332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2" y="1"/>
            <a:ext cx="11990033" cy="843378"/>
          </a:xfrm>
        </p:spPr>
        <p:txBody>
          <a:bodyPr>
            <a:normAutofit/>
          </a:bodyPr>
          <a:lstStyle/>
          <a:p>
            <a:r>
              <a:rPr lang="en-US" altLang="zh-CN" dirty="0"/>
              <a:t>Framework of </a:t>
            </a:r>
            <a:r>
              <a:rPr lang="en-US" altLang="zh-CN" dirty="0" err="1"/>
              <a:t>TrajMesa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080D8B7-2020-4E7E-AC14-508520B5E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43379"/>
            <a:ext cx="7004482" cy="5921405"/>
          </a:xfrm>
        </p:spPr>
        <p:txBody>
          <a:bodyPr>
            <a:normAutofit/>
          </a:bodyPr>
          <a:lstStyle/>
          <a:p>
            <a:r>
              <a:rPr lang="en-US" altLang="zh-CN" dirty="0"/>
              <a:t>Background</a:t>
            </a:r>
          </a:p>
          <a:p>
            <a:pPr lvl="1"/>
            <a:r>
              <a:rPr lang="en-US" altLang="zh-CN" dirty="0"/>
              <a:t>Massive trajectories are generated</a:t>
            </a:r>
          </a:p>
          <a:p>
            <a:pPr lvl="1"/>
            <a:r>
              <a:rPr lang="en-US" altLang="zh-CN" dirty="0"/>
              <a:t>Trajectories are useful by various types of queries</a:t>
            </a:r>
          </a:p>
          <a:p>
            <a:pPr lvl="1"/>
            <a:r>
              <a:rPr lang="en-US" altLang="zh-CN" dirty="0"/>
              <a:t>Desirable for a scalable unified trajectory storage</a:t>
            </a:r>
          </a:p>
          <a:p>
            <a:r>
              <a:rPr lang="en-US" altLang="zh-CN" dirty="0" err="1"/>
              <a:t>TrajMesa</a:t>
            </a:r>
            <a:endParaRPr lang="en-US" altLang="zh-CN" dirty="0"/>
          </a:p>
          <a:p>
            <a:pPr lvl="1"/>
            <a:r>
              <a:rPr lang="en-US" altLang="zh-CN" dirty="0"/>
              <a:t>Based on </a:t>
            </a:r>
            <a:r>
              <a:rPr lang="en-US" altLang="zh-CN" dirty="0" err="1">
                <a:solidFill>
                  <a:srgbClr val="FF0000"/>
                </a:solidFill>
              </a:rPr>
              <a:t>GeoMesa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en-US" altLang="zh-CN" dirty="0">
                <a:solidFill>
                  <a:srgbClr val="FF0000"/>
                </a:solidFill>
              </a:rPr>
              <a:t> NoSQL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stores</a:t>
            </a:r>
          </a:p>
          <a:p>
            <a:pPr lvl="1"/>
            <a:r>
              <a:rPr lang="en-US" altLang="zh-CN" dirty="0"/>
              <a:t>Key advantages</a:t>
            </a:r>
          </a:p>
          <a:p>
            <a:pPr lvl="2"/>
            <a:r>
              <a:rPr lang="en-US" altLang="zh-CN" dirty="0"/>
              <a:t>Scalability</a:t>
            </a:r>
          </a:p>
          <a:p>
            <a:pPr lvl="3"/>
            <a:r>
              <a:rPr lang="en-US" altLang="zh-CN" dirty="0"/>
              <a:t>Big Trajectories</a:t>
            </a:r>
          </a:p>
          <a:p>
            <a:pPr lvl="2"/>
            <a:r>
              <a:rPr lang="en-US" altLang="zh-CN" dirty="0"/>
              <a:t>Efficiency</a:t>
            </a:r>
          </a:p>
          <a:p>
            <a:pPr lvl="3"/>
            <a:r>
              <a:rPr lang="en-US" altLang="zh-CN" dirty="0"/>
              <a:t>100~1000 times faster than the-state-of-the-art</a:t>
            </a:r>
          </a:p>
          <a:p>
            <a:pPr lvl="2"/>
            <a:r>
              <a:rPr lang="en-US" altLang="zh-CN" dirty="0"/>
              <a:t>Plenty of queries support</a:t>
            </a:r>
          </a:p>
          <a:p>
            <a:pPr lvl="3"/>
            <a:r>
              <a:rPr lang="en-US" altLang="zh-CN" dirty="0"/>
              <a:t>ID temporal query</a:t>
            </a:r>
          </a:p>
          <a:p>
            <a:pPr lvl="3"/>
            <a:r>
              <a:rPr lang="en-US" altLang="zh-CN" dirty="0"/>
              <a:t>spatial (temporal) range query</a:t>
            </a:r>
          </a:p>
          <a:p>
            <a:pPr lvl="3"/>
            <a:r>
              <a:rPr lang="en-US" altLang="zh-CN" dirty="0"/>
              <a:t>similarity (temporal) query (</a:t>
            </a:r>
            <a:r>
              <a:rPr lang="en-US" altLang="zh-CN" dirty="0" err="1"/>
              <a:t>Frechet</a:t>
            </a:r>
            <a:r>
              <a:rPr lang="en-US" altLang="zh-CN" dirty="0"/>
              <a:t>, </a:t>
            </a:r>
            <a:r>
              <a:rPr lang="en-US" altLang="zh-CN" dirty="0" err="1"/>
              <a:t>Hausdorff</a:t>
            </a:r>
            <a:r>
              <a:rPr lang="en-US" altLang="zh-CN" dirty="0"/>
              <a:t>)</a:t>
            </a:r>
          </a:p>
          <a:p>
            <a:pPr lvl="3"/>
            <a:r>
              <a:rPr lang="en-US" altLang="zh-CN" dirty="0"/>
              <a:t>K-NN (temporal) query (</a:t>
            </a:r>
            <a:r>
              <a:rPr lang="en-US" altLang="zh-CN" dirty="0" err="1"/>
              <a:t>Frechet</a:t>
            </a:r>
            <a:r>
              <a:rPr lang="en-US" altLang="zh-CN" dirty="0"/>
              <a:t>, </a:t>
            </a:r>
            <a:r>
              <a:rPr lang="en-US" altLang="zh-CN" dirty="0" err="1"/>
              <a:t>Hausdorff</a:t>
            </a:r>
            <a:r>
              <a:rPr lang="en-US" altLang="zh-CN" dirty="0"/>
              <a:t>, Point)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D92DA94-B101-46A8-8AD5-7691EAADD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490" y="1255366"/>
            <a:ext cx="5259657" cy="434726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4E47098-DB84-4B63-BBB9-454DBE5C8CCD}"/>
              </a:ext>
            </a:extLst>
          </p:cNvPr>
          <p:cNvSpPr txBox="1"/>
          <p:nvPr/>
        </p:nvSpPr>
        <p:spPr>
          <a:xfrm>
            <a:off x="7671788" y="5734478"/>
            <a:ext cx="378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3"/>
              </a:rPr>
              <a:t>http://trajmesa.urban-computing.com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7148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Settings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nodes, Centos 7.4, 8-core CPU, 32GB RAM, 1T disk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Perform 100 queries, and select the mean values as the final results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05" y="2344604"/>
            <a:ext cx="6829425" cy="1095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17" y="4302192"/>
            <a:ext cx="62484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9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4EFA71E-5078-4013-8C51-1AD66715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/>
          <a:lstStyle/>
          <a:p>
            <a:r>
              <a:rPr lang="en-US" altLang="zh-CN" dirty="0"/>
              <a:t>Baselines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xmlns="" id="{412BFA1E-EC05-4BC6-A9B3-29DE5D314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389" y="1434817"/>
            <a:ext cx="10315222" cy="272965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07F4B2F-535E-486F-A01E-9FD3B1E1643F}"/>
              </a:ext>
            </a:extLst>
          </p:cNvPr>
          <p:cNvSpPr txBox="1"/>
          <p:nvPr/>
        </p:nvSpPr>
        <p:spPr>
          <a:xfrm>
            <a:off x="395111" y="4323645"/>
            <a:ext cx="11401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Dita</a:t>
            </a:r>
            <a:r>
              <a:rPr lang="en-US" altLang="zh-CN" dirty="0"/>
              <a:t>: Z. Shang, G. Li, and Z. Bao, “</a:t>
            </a:r>
            <a:r>
              <a:rPr lang="en-US" altLang="zh-CN" dirty="0" err="1"/>
              <a:t>Dita</a:t>
            </a:r>
            <a:r>
              <a:rPr lang="en-US" altLang="zh-CN" dirty="0"/>
              <a:t>: Distributed in-memory trajectory analytics,” in SIGMOD. ACM, 2018, pp. 725–740.</a:t>
            </a:r>
          </a:p>
          <a:p>
            <a:r>
              <a:rPr lang="en-US" altLang="zh-CN" b="1" dirty="0"/>
              <a:t>DFT</a:t>
            </a:r>
            <a:r>
              <a:rPr lang="en-US" altLang="zh-CN" dirty="0"/>
              <a:t>: D. </a:t>
            </a:r>
            <a:r>
              <a:rPr lang="en-US" altLang="zh-CN" dirty="0" err="1"/>
              <a:t>Xie</a:t>
            </a:r>
            <a:r>
              <a:rPr lang="en-US" altLang="zh-CN" dirty="0"/>
              <a:t>, F. Li, and J. M. Phillips, “Distributed trajectory similarity search,” VLDB, vol. 10, no. 11, pp. 1478–1489, 2017.</a:t>
            </a:r>
          </a:p>
          <a:p>
            <a:r>
              <a:rPr lang="en-US" altLang="zh-CN" b="1" dirty="0"/>
              <a:t>TM</a:t>
            </a:r>
            <a:r>
              <a:rPr lang="en-US" altLang="zh-CN" b="1" baseline="-25000" dirty="0"/>
              <a:t>V</a:t>
            </a:r>
            <a:r>
              <a:rPr lang="en-US" altLang="zh-CN" dirty="0"/>
              <a:t>: V-Store of </a:t>
            </a:r>
            <a:r>
              <a:rPr lang="en-US" altLang="zh-CN" dirty="0" err="1"/>
              <a:t>TrajMesa</a:t>
            </a:r>
            <a:endParaRPr lang="en-US" altLang="zh-CN" dirty="0"/>
          </a:p>
          <a:p>
            <a:r>
              <a:rPr lang="en-US" altLang="zh-CN" b="1" dirty="0" err="1"/>
              <a:t>TM</a:t>
            </a:r>
            <a:r>
              <a:rPr lang="en-US" altLang="zh-CN" b="1" baseline="-25000" dirty="0" err="1"/>
              <a:t>nlb</a:t>
            </a:r>
            <a:r>
              <a:rPr lang="en-US" altLang="zh-CN" dirty="0"/>
              <a:t>: no lower bounds of </a:t>
            </a:r>
            <a:r>
              <a:rPr lang="en-US" altLang="zh-CN" dirty="0" err="1"/>
              <a:t>TrajMesa</a:t>
            </a:r>
            <a:endParaRPr lang="en-US" altLang="zh-CN" dirty="0"/>
          </a:p>
          <a:p>
            <a:r>
              <a:rPr lang="en-US" altLang="zh-CN" b="1" dirty="0" err="1"/>
              <a:t>TM</a:t>
            </a:r>
            <a:r>
              <a:rPr lang="en-US" altLang="zh-CN" b="1" baseline="-25000" dirty="0" err="1"/>
              <a:t>nps</a:t>
            </a:r>
            <a:r>
              <a:rPr lang="en-US" altLang="zh-CN" dirty="0"/>
              <a:t>: no position code of </a:t>
            </a:r>
            <a:r>
              <a:rPr lang="en-US" altLang="zh-CN" dirty="0" err="1"/>
              <a:t>TrajMesa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9310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17695"/>
            <a:ext cx="10515600" cy="1173777"/>
          </a:xfrm>
        </p:spPr>
        <p:txBody>
          <a:bodyPr>
            <a:normAutofit/>
          </a:bodyPr>
          <a:lstStyle/>
          <a:p>
            <a:r>
              <a:rPr lang="en-US" dirty="0"/>
              <a:t>Performance of Storage - Storage Size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xmlns="" id="{92F2A346-32A0-4D1C-A3DC-896A59CE172C}"/>
              </a:ext>
            </a:extLst>
          </p:cNvPr>
          <p:cNvSpPr txBox="1">
            <a:spLocks/>
          </p:cNvSpPr>
          <p:nvPr/>
        </p:nvSpPr>
        <p:spPr>
          <a:xfrm>
            <a:off x="838200" y="4251489"/>
            <a:ext cx="10515600" cy="192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The size Includes </a:t>
            </a:r>
            <a:r>
              <a:rPr lang="en-US" altLang="zh-CN" dirty="0">
                <a:solidFill>
                  <a:srgbClr val="FF0000"/>
                </a:solidFill>
              </a:rPr>
              <a:t>3 Indexing Tables</a:t>
            </a:r>
            <a:r>
              <a:rPr lang="en-US" altLang="zh-CN" dirty="0"/>
              <a:t>: ID Temporal Indexing Table, Spatial Range Indexing Table, and </a:t>
            </a:r>
            <a:r>
              <a:rPr lang="en-US" altLang="zh-CN" dirty="0" err="1"/>
              <a:t>Spatio</a:t>
            </a:r>
            <a:r>
              <a:rPr lang="en-US" altLang="zh-CN" dirty="0"/>
              <a:t>-Temporal Indexing Table</a:t>
            </a:r>
          </a:p>
          <a:p>
            <a:r>
              <a:rPr lang="en-US" altLang="zh-CN" dirty="0"/>
              <a:t>V-Store takes more than </a:t>
            </a:r>
            <a:r>
              <a:rPr lang="en-US" altLang="zh-CN" dirty="0">
                <a:solidFill>
                  <a:srgbClr val="FF0000"/>
                </a:solidFill>
              </a:rPr>
              <a:t>5 times </a:t>
            </a:r>
            <a:r>
              <a:rPr lang="en-US" altLang="zh-CN" dirty="0"/>
              <a:t>of storage space than H-Store</a:t>
            </a:r>
          </a:p>
          <a:p>
            <a:r>
              <a:rPr lang="en-US" altLang="zh-CN" dirty="0"/>
              <a:t>H-Store takes much less storage than the raw data size (</a:t>
            </a:r>
            <a:r>
              <a:rPr lang="en-US" altLang="zh-CN" dirty="0">
                <a:solidFill>
                  <a:srgbClr val="FF0000"/>
                </a:solidFill>
              </a:rPr>
              <a:t>Compressed</a:t>
            </a:r>
            <a:r>
              <a:rPr lang="en-US" altLang="zh-CN" dirty="0"/>
              <a:t>)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108736"/>
              </p:ext>
            </p:extLst>
          </p:nvPr>
        </p:nvGraphicFramePr>
        <p:xfrm>
          <a:off x="838199" y="1578848"/>
          <a:ext cx="5034699" cy="255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933515"/>
              </p:ext>
            </p:extLst>
          </p:nvPr>
        </p:nvGraphicFramePr>
        <p:xfrm>
          <a:off x="6553199" y="1578848"/>
          <a:ext cx="4692977" cy="255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1245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11085"/>
            <a:ext cx="10515600" cy="970961"/>
          </a:xfrm>
        </p:spPr>
        <p:txBody>
          <a:bodyPr/>
          <a:lstStyle/>
          <a:p>
            <a:r>
              <a:rPr lang="en-US" dirty="0"/>
              <a:t>Performance of Storage - Storage Time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619134"/>
            <a:ext cx="10515600" cy="1557828"/>
          </a:xfrm>
        </p:spPr>
        <p:txBody>
          <a:bodyPr/>
          <a:lstStyle/>
          <a:p>
            <a:r>
              <a:rPr lang="en-US" dirty="0"/>
              <a:t>More data needs more storing time</a:t>
            </a:r>
          </a:p>
          <a:p>
            <a:r>
              <a:rPr lang="en-US" dirty="0"/>
              <a:t>H-Store takes much less than V-Store</a:t>
            </a: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841152"/>
              </p:ext>
            </p:extLst>
          </p:nvPr>
        </p:nvGraphicFramePr>
        <p:xfrm>
          <a:off x="1007883" y="1466039"/>
          <a:ext cx="4834502" cy="279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601860"/>
              </p:ext>
            </p:extLst>
          </p:nvPr>
        </p:nvGraphicFramePr>
        <p:xfrm>
          <a:off x="6189482" y="1466040"/>
          <a:ext cx="4862660" cy="279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2894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ID Temporal Query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383463"/>
            <a:ext cx="10515600" cy="2026763"/>
          </a:xfrm>
        </p:spPr>
        <p:txBody>
          <a:bodyPr/>
          <a:lstStyle/>
          <a:p>
            <a:r>
              <a:rPr lang="en-US" dirty="0"/>
              <a:t>Querying time is not affected by the trajectory data size (</a:t>
            </a:r>
            <a:r>
              <a:rPr lang="en-US" dirty="0">
                <a:solidFill>
                  <a:srgbClr val="FF0000"/>
                </a:solidFill>
              </a:rPr>
              <a:t>scalability</a:t>
            </a:r>
            <a:r>
              <a:rPr lang="en-US" dirty="0"/>
              <a:t>)</a:t>
            </a:r>
          </a:p>
          <a:p>
            <a:r>
              <a:rPr lang="en-US" dirty="0"/>
              <a:t>Querying time of Lorry is a little more than that T-Drive (sample rate)</a:t>
            </a:r>
          </a:p>
          <a:p>
            <a:r>
              <a:rPr lang="en-US" dirty="0"/>
              <a:t>Querying time has nothing to do with time period</a:t>
            </a:r>
          </a:p>
          <a:p>
            <a:r>
              <a:rPr lang="en-US" dirty="0"/>
              <a:t>Larger temporal window causes more querying time</a:t>
            </a: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973185"/>
              </p:ext>
            </p:extLst>
          </p:nvPr>
        </p:nvGraphicFramePr>
        <p:xfrm>
          <a:off x="970961" y="1457069"/>
          <a:ext cx="4823962" cy="2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687323"/>
              </p:ext>
            </p:extLst>
          </p:nvPr>
        </p:nvGraphicFramePr>
        <p:xfrm>
          <a:off x="6238768" y="1457069"/>
          <a:ext cx="4924720" cy="262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3894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494"/>
          </a:xfrm>
        </p:spPr>
        <p:txBody>
          <a:bodyPr/>
          <a:lstStyle/>
          <a:p>
            <a:r>
              <a:rPr lang="en-US" dirty="0"/>
              <a:t>Performance of Spatial Range Query (1)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392891"/>
            <a:ext cx="10515600" cy="1784072"/>
          </a:xfrm>
        </p:spPr>
        <p:txBody>
          <a:bodyPr/>
          <a:lstStyle/>
          <a:p>
            <a:r>
              <a:rPr lang="en-US" dirty="0"/>
              <a:t>More data requires more time</a:t>
            </a:r>
          </a:p>
          <a:p>
            <a:r>
              <a:rPr lang="en-US" dirty="0"/>
              <a:t>TM is faster than </a:t>
            </a:r>
            <a:r>
              <a:rPr lang="en-US" dirty="0" err="1"/>
              <a:t>TM_nps</a:t>
            </a:r>
            <a:r>
              <a:rPr lang="en-US" dirty="0"/>
              <a:t> and </a:t>
            </a:r>
            <a:r>
              <a:rPr lang="en-US" dirty="0" err="1"/>
              <a:t>Dita</a:t>
            </a:r>
            <a:endParaRPr lang="en-US" dirty="0"/>
          </a:p>
          <a:p>
            <a:r>
              <a:rPr lang="en-US" dirty="0" err="1"/>
              <a:t>Dita</a:t>
            </a:r>
            <a:r>
              <a:rPr lang="en-US" dirty="0"/>
              <a:t> cannot handle big data</a:t>
            </a: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294350"/>
              </p:ext>
            </p:extLst>
          </p:nvPr>
        </p:nvGraphicFramePr>
        <p:xfrm>
          <a:off x="6297106" y="1206631"/>
          <a:ext cx="4867422" cy="283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047860"/>
              </p:ext>
            </p:extLst>
          </p:nvPr>
        </p:nvGraphicFramePr>
        <p:xfrm>
          <a:off x="1046325" y="1206631"/>
          <a:ext cx="4732306" cy="283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599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2838"/>
          </a:xfrm>
        </p:spPr>
        <p:txBody>
          <a:bodyPr/>
          <a:lstStyle/>
          <a:p>
            <a:r>
              <a:rPr lang="en-US" dirty="0"/>
              <a:t>Performance of Spatial Range Query (2)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279769"/>
            <a:ext cx="10515600" cy="2083324"/>
          </a:xfrm>
        </p:spPr>
        <p:txBody>
          <a:bodyPr/>
          <a:lstStyle/>
          <a:p>
            <a:r>
              <a:rPr lang="en-US" dirty="0"/>
              <a:t>Bigger spatial window needs more time</a:t>
            </a:r>
          </a:p>
          <a:p>
            <a:r>
              <a:rPr lang="en-US" dirty="0"/>
              <a:t>TM is faster than </a:t>
            </a:r>
            <a:r>
              <a:rPr lang="en-US" dirty="0" err="1"/>
              <a:t>TM_nps</a:t>
            </a:r>
            <a:endParaRPr lang="en-US" dirty="0"/>
          </a:p>
          <a:p>
            <a:r>
              <a:rPr lang="en-US" dirty="0"/>
              <a:t>TM is </a:t>
            </a:r>
            <a:r>
              <a:rPr lang="en-US" dirty="0">
                <a:solidFill>
                  <a:srgbClr val="FF0000"/>
                </a:solidFill>
              </a:rPr>
              <a:t>40 times </a:t>
            </a:r>
            <a:r>
              <a:rPr lang="en-US" dirty="0"/>
              <a:t>faster than </a:t>
            </a:r>
            <a:r>
              <a:rPr lang="en-US" dirty="0" err="1"/>
              <a:t>Dita</a:t>
            </a:r>
            <a:r>
              <a:rPr lang="en-US" dirty="0"/>
              <a:t> in Lorry data</a:t>
            </a:r>
          </a:p>
          <a:p>
            <a:r>
              <a:rPr lang="en-US" dirty="0"/>
              <a:t>Note we use 60% of Lorry data, as </a:t>
            </a:r>
            <a:r>
              <a:rPr lang="en-US" dirty="0" err="1"/>
              <a:t>Dita</a:t>
            </a:r>
            <a:r>
              <a:rPr lang="en-US" dirty="0"/>
              <a:t> cannot handle more data</a:t>
            </a: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203369"/>
              </p:ext>
            </p:extLst>
          </p:nvPr>
        </p:nvGraphicFramePr>
        <p:xfrm>
          <a:off x="838200" y="1487964"/>
          <a:ext cx="4931004" cy="237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955418"/>
              </p:ext>
            </p:extLst>
          </p:nvPr>
        </p:nvGraphicFramePr>
        <p:xfrm>
          <a:off x="6127423" y="1487964"/>
          <a:ext cx="5226377" cy="237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1406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6817"/>
            <a:ext cx="10515600" cy="1027522"/>
          </a:xfrm>
        </p:spPr>
        <p:txBody>
          <a:bodyPr/>
          <a:lstStyle/>
          <a:p>
            <a:r>
              <a:rPr lang="en-US" dirty="0"/>
              <a:t>Performance of Similarity Query – </a:t>
            </a:r>
            <a:r>
              <a:rPr lang="en-US" i="1" dirty="0" err="1"/>
              <a:t>f</a:t>
            </a:r>
            <a:r>
              <a:rPr lang="en-US" i="1" baseline="-25000" dirty="0" err="1"/>
              <a:t>F</a:t>
            </a:r>
            <a:endParaRPr lang="en-US" i="1" baseline="-25000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420800"/>
              </p:ext>
            </p:extLst>
          </p:nvPr>
        </p:nvGraphicFramePr>
        <p:xfrm>
          <a:off x="768431" y="1099105"/>
          <a:ext cx="5093763" cy="226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588016"/>
              </p:ext>
            </p:extLst>
          </p:nvPr>
        </p:nvGraphicFramePr>
        <p:xfrm>
          <a:off x="6164540" y="1099105"/>
          <a:ext cx="5189260" cy="226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xmlns="" id="{00000000-0008-0000-0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43699"/>
              </p:ext>
            </p:extLst>
          </p:nvPr>
        </p:nvGraphicFramePr>
        <p:xfrm>
          <a:off x="768430" y="3703863"/>
          <a:ext cx="509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xmlns="" id="{00000000-0008-0000-03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850420"/>
              </p:ext>
            </p:extLst>
          </p:nvPr>
        </p:nvGraphicFramePr>
        <p:xfrm>
          <a:off x="6164539" y="3703863"/>
          <a:ext cx="518925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5808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84DEB6-2D41-4094-9CBB-C8694A47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009"/>
          </a:xfrm>
        </p:spPr>
        <p:txBody>
          <a:bodyPr/>
          <a:lstStyle/>
          <a:p>
            <a:r>
              <a:rPr lang="en-US" altLang="zh-CN" dirty="0"/>
              <a:t>Performance of Similarity Query – </a:t>
            </a:r>
            <a:r>
              <a:rPr lang="en-US" altLang="zh-CN" i="1" dirty="0" err="1"/>
              <a:t>f</a:t>
            </a:r>
            <a:r>
              <a:rPr lang="en-US" altLang="zh-CN" i="1" baseline="-25000" dirty="0" err="1"/>
              <a:t>H</a:t>
            </a:r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A9EEF074-39DB-4E80-80EB-1B49B84691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5727"/>
              </p:ext>
            </p:extLst>
          </p:nvPr>
        </p:nvGraphicFramePr>
        <p:xfrm>
          <a:off x="939477" y="1400536"/>
          <a:ext cx="5156522" cy="245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xmlns="" id="{B5F42F1A-C07A-4FDD-AD87-DE5C7C2F2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025709"/>
              </p:ext>
            </p:extLst>
          </p:nvPr>
        </p:nvGraphicFramePr>
        <p:xfrm>
          <a:off x="6425879" y="1400535"/>
          <a:ext cx="5156522" cy="245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xmlns="" id="{2A2C0092-7E96-4B30-BE8F-B01E6D6F73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064167"/>
              </p:ext>
            </p:extLst>
          </p:nvPr>
        </p:nvGraphicFramePr>
        <p:xfrm>
          <a:off x="939477" y="4137949"/>
          <a:ext cx="5156521" cy="245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xmlns="" id="{D31B14B7-50ED-4290-A462-15D47E13F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720815"/>
              </p:ext>
            </p:extLst>
          </p:nvPr>
        </p:nvGraphicFramePr>
        <p:xfrm>
          <a:off x="6425878" y="4137949"/>
          <a:ext cx="5156521" cy="245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47814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17E331F-EA36-439D-BACD-432EC686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</p:spPr>
        <p:txBody>
          <a:bodyPr/>
          <a:lstStyle/>
          <a:p>
            <a:r>
              <a:rPr lang="en-US" altLang="zh-CN" dirty="0"/>
              <a:t>Performance of K-NN Query - </a:t>
            </a:r>
            <a:r>
              <a:rPr lang="en-US" altLang="zh-CN" i="1" dirty="0" err="1"/>
              <a:t>f</a:t>
            </a:r>
            <a:r>
              <a:rPr lang="en-US" altLang="zh-CN" i="1" baseline="-25000" dirty="0" err="1"/>
              <a:t>F</a:t>
            </a:r>
            <a:endParaRPr lang="zh-CN" altLang="en-US" i="1" baseline="-25000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xmlns="" id="{00000000-0008-0000-04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878912"/>
              </p:ext>
            </p:extLst>
          </p:nvPr>
        </p:nvGraphicFramePr>
        <p:xfrm>
          <a:off x="838200" y="1446836"/>
          <a:ext cx="5030165" cy="236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xmlns="" id="{00000000-0008-0000-04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211876"/>
              </p:ext>
            </p:extLst>
          </p:nvPr>
        </p:nvGraphicFramePr>
        <p:xfrm>
          <a:off x="6238755" y="1446836"/>
          <a:ext cx="5347504" cy="236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xmlns="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444667"/>
              </p:ext>
            </p:extLst>
          </p:nvPr>
        </p:nvGraphicFramePr>
        <p:xfrm>
          <a:off x="838200" y="4131640"/>
          <a:ext cx="5030165" cy="254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xmlns="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072605"/>
              </p:ext>
            </p:extLst>
          </p:nvPr>
        </p:nvGraphicFramePr>
        <p:xfrm>
          <a:off x="6238755" y="4131638"/>
          <a:ext cx="5347504" cy="254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1770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0E382545-5AD2-41FE-B3C1-1A75E17F0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Introduction to </a:t>
            </a:r>
            <a:r>
              <a:rPr lang="en-US" altLang="zh-CN" dirty="0" err="1"/>
              <a:t>GeoMesa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32127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C691FB-86B3-49BA-B6E0-FCED9D9E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6920"/>
          </a:xfrm>
        </p:spPr>
        <p:txBody>
          <a:bodyPr/>
          <a:lstStyle/>
          <a:p>
            <a:r>
              <a:rPr lang="en-US" altLang="zh-CN" dirty="0" smtClean="0"/>
              <a:t>Performance of K-NN Query - </a:t>
            </a:r>
            <a:r>
              <a:rPr lang="en-US" altLang="zh-CN" i="1" dirty="0" err="1" smtClean="0"/>
              <a:t>f</a:t>
            </a:r>
            <a:r>
              <a:rPr lang="en-US" altLang="zh-CN" i="1" baseline="-25000" dirty="0" err="1" smtClean="0"/>
              <a:t>H</a:t>
            </a:r>
            <a:endParaRPr lang="zh-CN" altLang="en-US" i="1" baseline="-25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788953"/>
              </p:ext>
            </p:extLst>
          </p:nvPr>
        </p:nvGraphicFramePr>
        <p:xfrm>
          <a:off x="838200" y="1282046"/>
          <a:ext cx="5072406" cy="221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984277"/>
              </p:ext>
            </p:extLst>
          </p:nvPr>
        </p:nvGraphicFramePr>
        <p:xfrm>
          <a:off x="6353666" y="1282046"/>
          <a:ext cx="5000134" cy="221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554895"/>
              </p:ext>
            </p:extLst>
          </p:nvPr>
        </p:nvGraphicFramePr>
        <p:xfrm>
          <a:off x="838200" y="3791933"/>
          <a:ext cx="5072406" cy="248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384608"/>
              </p:ext>
            </p:extLst>
          </p:nvPr>
        </p:nvGraphicFramePr>
        <p:xfrm>
          <a:off x="6353666" y="3791933"/>
          <a:ext cx="5000134" cy="248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84345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DAC8C8D-4FDE-47A1-89A3-36E1418F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39"/>
          </a:xfrm>
        </p:spPr>
        <p:txBody>
          <a:bodyPr/>
          <a:lstStyle/>
          <a:p>
            <a:r>
              <a:rPr lang="en-US" altLang="zh-CN" dirty="0"/>
              <a:t>Performance of K-NN Query - </a:t>
            </a:r>
            <a:r>
              <a:rPr lang="en-US" altLang="zh-CN" i="1" dirty="0" err="1"/>
              <a:t>f</a:t>
            </a:r>
            <a:r>
              <a:rPr lang="en-US" altLang="zh-CN" i="1" baseline="-25000" dirty="0" err="1"/>
              <a:t>P</a:t>
            </a:r>
            <a:endParaRPr lang="zh-CN" altLang="en-US" i="1" baseline="-25000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xmlns="" id="{8E63C74B-5FE5-42AA-A124-9FAA8F1AFA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713541"/>
              </p:ext>
            </p:extLst>
          </p:nvPr>
        </p:nvGraphicFramePr>
        <p:xfrm>
          <a:off x="838200" y="1296365"/>
          <a:ext cx="5169061" cy="236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xmlns="" id="{DF8778FC-8182-44B5-B1F6-2DEBCCCACD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598134"/>
              </p:ext>
            </p:extLst>
          </p:nvPr>
        </p:nvGraphicFramePr>
        <p:xfrm>
          <a:off x="6394530" y="1296365"/>
          <a:ext cx="5169060" cy="236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xmlns="" id="{D35DCF43-4789-4ADD-B726-87CEF497E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851458"/>
              </p:ext>
            </p:extLst>
          </p:nvPr>
        </p:nvGraphicFramePr>
        <p:xfrm>
          <a:off x="838200" y="4022202"/>
          <a:ext cx="5169060" cy="2511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xmlns="" id="{CEFA0B64-C25B-4EA1-8492-C140F940A5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134477"/>
              </p:ext>
            </p:extLst>
          </p:nvPr>
        </p:nvGraphicFramePr>
        <p:xfrm>
          <a:off x="6394530" y="4042458"/>
          <a:ext cx="5169060" cy="249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0278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481"/>
          </a:xfrm>
        </p:spPr>
        <p:txBody>
          <a:bodyPr/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Spatio</a:t>
            </a:r>
            <a:r>
              <a:rPr lang="en-US" dirty="0" smtClean="0"/>
              <a:t>-Temporal Query (1)</a:t>
            </a:r>
            <a:endParaRPr 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908202"/>
              </p:ext>
            </p:extLst>
          </p:nvPr>
        </p:nvGraphicFramePr>
        <p:xfrm>
          <a:off x="838200" y="1448552"/>
          <a:ext cx="5015845" cy="233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356171"/>
              </p:ext>
            </p:extLst>
          </p:nvPr>
        </p:nvGraphicFramePr>
        <p:xfrm>
          <a:off x="6266450" y="1448552"/>
          <a:ext cx="5087350" cy="233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930728"/>
              </p:ext>
            </p:extLst>
          </p:nvPr>
        </p:nvGraphicFramePr>
        <p:xfrm>
          <a:off x="838199" y="4100660"/>
          <a:ext cx="5015845" cy="244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749843"/>
              </p:ext>
            </p:extLst>
          </p:nvPr>
        </p:nvGraphicFramePr>
        <p:xfrm>
          <a:off x="6266450" y="4100659"/>
          <a:ext cx="5087350" cy="244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19681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067"/>
          </a:xfrm>
        </p:spPr>
        <p:txBody>
          <a:bodyPr/>
          <a:lstStyle/>
          <a:p>
            <a:r>
              <a:rPr lang="en-US" dirty="0"/>
              <a:t>Performance of </a:t>
            </a:r>
            <a:r>
              <a:rPr lang="en-US" dirty="0" err="1"/>
              <a:t>Spatio</a:t>
            </a:r>
            <a:r>
              <a:rPr lang="en-US" dirty="0"/>
              <a:t>-Temporal Query </a:t>
            </a:r>
            <a:r>
              <a:rPr lang="en-US" dirty="0" smtClean="0"/>
              <a:t>(2)</a:t>
            </a:r>
            <a:endParaRPr 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174565"/>
              </p:ext>
            </p:extLst>
          </p:nvPr>
        </p:nvGraphicFramePr>
        <p:xfrm>
          <a:off x="838200" y="1307147"/>
          <a:ext cx="5110113" cy="235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286935"/>
              </p:ext>
            </p:extLst>
          </p:nvPr>
        </p:nvGraphicFramePr>
        <p:xfrm>
          <a:off x="6278371" y="1307147"/>
          <a:ext cx="4911245" cy="2359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821898"/>
              </p:ext>
            </p:extLst>
          </p:nvPr>
        </p:nvGraphicFramePr>
        <p:xfrm>
          <a:off x="838199" y="3937228"/>
          <a:ext cx="5110113" cy="249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312776"/>
              </p:ext>
            </p:extLst>
          </p:nvPr>
        </p:nvGraphicFramePr>
        <p:xfrm>
          <a:off x="6278371" y="3937229"/>
          <a:ext cx="4911245" cy="249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92025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xmlns="" id="{0E382545-5AD2-41FE-B3C1-1A75E17F0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580" y="1131240"/>
            <a:ext cx="9300839" cy="2387600"/>
          </a:xfrm>
        </p:spPr>
        <p:txBody>
          <a:bodyPr/>
          <a:lstStyle/>
          <a:p>
            <a:r>
              <a:rPr lang="en-US" altLang="zh-CN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732113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of </a:t>
            </a:r>
            <a:r>
              <a:rPr lang="en-US" dirty="0" err="1"/>
              <a:t>TrajMesa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77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Take the first attempt to build </a:t>
            </a:r>
            <a:r>
              <a:rPr lang="en-US" dirty="0">
                <a:solidFill>
                  <a:srgbClr val="C00000"/>
                </a:solidFill>
              </a:rPr>
              <a:t>a holistic distributed NoSQL trajectory storage engine</a:t>
            </a:r>
            <a:r>
              <a:rPr lang="en-US" dirty="0"/>
              <a:t> based on </a:t>
            </a:r>
            <a:r>
              <a:rPr lang="en-US" dirty="0" err="1"/>
              <a:t>GeoMesa</a:t>
            </a:r>
            <a:endParaRPr lang="en-US" dirty="0"/>
          </a:p>
          <a:p>
            <a:r>
              <a:rPr lang="en-US" dirty="0"/>
              <a:t>Proposed a novel trajectory storage schema, i.e., </a:t>
            </a:r>
            <a:r>
              <a:rPr lang="en-US" dirty="0">
                <a:solidFill>
                  <a:srgbClr val="C00000"/>
                </a:solidFill>
              </a:rPr>
              <a:t>H-Store</a:t>
            </a:r>
          </a:p>
          <a:p>
            <a:r>
              <a:rPr lang="en-US" dirty="0"/>
              <a:t>Devised a novel indexing key schema, i.e., </a:t>
            </a:r>
            <a:r>
              <a:rPr lang="en-US" dirty="0">
                <a:solidFill>
                  <a:srgbClr val="C00000"/>
                </a:solidFill>
              </a:rPr>
              <a:t>XZT</a:t>
            </a:r>
            <a:r>
              <a:rPr lang="en-US" dirty="0"/>
              <a:t>, for time ranges, which can support ID temporal query efficiently </a:t>
            </a:r>
          </a:p>
          <a:p>
            <a:r>
              <a:rPr lang="en-US" dirty="0"/>
              <a:t>Proposed a </a:t>
            </a:r>
            <a:r>
              <a:rPr lang="en-US" dirty="0">
                <a:solidFill>
                  <a:srgbClr val="C00000"/>
                </a:solidFill>
              </a:rPr>
              <a:t>position code </a:t>
            </a:r>
            <a:r>
              <a:rPr lang="en-US" dirty="0"/>
              <a:t>to indicate the spatial location of trajectories accurately, which accelerates spatial (temporal) range query</a:t>
            </a:r>
          </a:p>
          <a:p>
            <a:r>
              <a:rPr lang="en-US" dirty="0"/>
              <a:t>Proposed a bunch of </a:t>
            </a:r>
            <a:r>
              <a:rPr lang="en-US" dirty="0">
                <a:solidFill>
                  <a:srgbClr val="C00000"/>
                </a:solidFill>
              </a:rPr>
              <a:t>pruning strategies </a:t>
            </a:r>
            <a:r>
              <a:rPr lang="en-US" dirty="0"/>
              <a:t>for similarity (temporal) query and K-NN (temporal) query</a:t>
            </a:r>
          </a:p>
          <a:p>
            <a:r>
              <a:rPr lang="en-US" dirty="0">
                <a:solidFill>
                  <a:srgbClr val="C00000"/>
                </a:solidFill>
              </a:rPr>
              <a:t>Extensive experiments </a:t>
            </a:r>
            <a:r>
              <a:rPr lang="en-US" dirty="0"/>
              <a:t>are conducted using two trajectory datasets</a:t>
            </a:r>
          </a:p>
        </p:txBody>
      </p:sp>
    </p:spTree>
    <p:extLst>
      <p:ext uri="{BB962C8B-B14F-4D97-AF65-F5344CB8AC3E}">
        <p14:creationId xmlns:p14="http://schemas.microsoft.com/office/powerpoint/2010/main" val="211064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DE037A-2152-451E-B4B9-9B4DB4052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993"/>
            <a:ext cx="10515600" cy="1007616"/>
          </a:xfrm>
        </p:spPr>
        <p:txBody>
          <a:bodyPr/>
          <a:lstStyle/>
          <a:p>
            <a:r>
              <a:rPr lang="en-US" altLang="zh-CN" dirty="0"/>
              <a:t>Overview of </a:t>
            </a:r>
            <a:r>
              <a:rPr lang="en-US" altLang="zh-CN" dirty="0" err="1"/>
              <a:t>GeoMesa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726061D-7EBD-461A-8CFE-7FE62F96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609"/>
            <a:ext cx="10515600" cy="4987354"/>
          </a:xfrm>
        </p:spPr>
        <p:txBody>
          <a:bodyPr/>
          <a:lstStyle/>
          <a:p>
            <a:r>
              <a:rPr lang="en-US" altLang="zh-CN" dirty="0"/>
              <a:t>An </a:t>
            </a:r>
            <a:r>
              <a:rPr lang="en-US" altLang="zh-CN" dirty="0">
                <a:solidFill>
                  <a:srgbClr val="FF0000"/>
                </a:solidFill>
              </a:rPr>
              <a:t>open-source</a:t>
            </a:r>
            <a:r>
              <a:rPr lang="en-US" altLang="zh-CN" dirty="0"/>
              <a:t> tool for large-scale geospatial querying and analytics</a:t>
            </a:r>
          </a:p>
          <a:p>
            <a:r>
              <a:rPr lang="en-US" altLang="zh-CN" dirty="0"/>
              <a:t>Provide </a:t>
            </a:r>
            <a:r>
              <a:rPr lang="en-US" altLang="zh-CN" dirty="0" err="1">
                <a:solidFill>
                  <a:srgbClr val="FF0000"/>
                </a:solidFill>
              </a:rPr>
              <a:t>spatio</a:t>
            </a:r>
            <a:r>
              <a:rPr lang="en-US" altLang="zh-CN" dirty="0">
                <a:solidFill>
                  <a:srgbClr val="FF0000"/>
                </a:solidFill>
              </a:rPr>
              <a:t>-temporal indexing </a:t>
            </a:r>
            <a:r>
              <a:rPr lang="en-US" altLang="zh-CN" dirty="0"/>
              <a:t>on top of </a:t>
            </a:r>
            <a:r>
              <a:rPr lang="en-US" altLang="zh-CN" dirty="0">
                <a:solidFill>
                  <a:srgbClr val="FF0000"/>
                </a:solidFill>
              </a:rPr>
              <a:t>NoSQL</a:t>
            </a:r>
            <a:r>
              <a:rPr lang="en-US" altLang="zh-CN" dirty="0"/>
              <a:t> data stores</a:t>
            </a:r>
          </a:p>
          <a:p>
            <a:pPr lvl="1"/>
            <a:r>
              <a:rPr lang="en-US" altLang="zh-CN" dirty="0"/>
              <a:t>HBase, </a:t>
            </a:r>
            <a:r>
              <a:rPr lang="en-US" altLang="zh-CN" dirty="0" err="1"/>
              <a:t>Accumulo</a:t>
            </a:r>
            <a:r>
              <a:rPr lang="en-US" altLang="zh-CN" dirty="0"/>
              <a:t>, Google Bigtable, Cassandra…</a:t>
            </a:r>
          </a:p>
          <a:p>
            <a:pPr lvl="1"/>
            <a:r>
              <a:rPr lang="en-US" altLang="zh-CN" dirty="0"/>
              <a:t>Based on the Space Filling Curve: </a:t>
            </a:r>
            <a:r>
              <a:rPr lang="en-US" altLang="zh-CN" dirty="0">
                <a:solidFill>
                  <a:srgbClr val="FF0000"/>
                </a:solidFill>
              </a:rPr>
              <a:t>Z-order curve</a:t>
            </a:r>
          </a:p>
          <a:p>
            <a:r>
              <a:rPr lang="en-US" altLang="zh-CN" dirty="0"/>
              <a:t>Support Apache Spark for custom distributed geospatial analytics</a:t>
            </a:r>
          </a:p>
          <a:p>
            <a:r>
              <a:rPr lang="en-US" altLang="zh-CN" dirty="0"/>
              <a:t>Follow the standard of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OGC</a:t>
            </a:r>
            <a:r>
              <a:rPr lang="en-US" altLang="zh-CN" dirty="0"/>
              <a:t> (Open Geospatial Consortium)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CECA87B-39FA-4610-9761-B2A8CCCF6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91" y="4362467"/>
            <a:ext cx="3381497" cy="13767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DAFDB6-DCBB-4918-B898-1E2AEB344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t="7939" r="1151" b="6359"/>
          <a:stretch/>
        </p:blipFill>
        <p:spPr>
          <a:xfrm>
            <a:off x="5314783" y="4135932"/>
            <a:ext cx="6007939" cy="22881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BB00161-FDD1-4448-B0B5-9ACF1BC28947}"/>
              </a:ext>
            </a:extLst>
          </p:cNvPr>
          <p:cNvSpPr txBox="1"/>
          <p:nvPr/>
        </p:nvSpPr>
        <p:spPr>
          <a:xfrm>
            <a:off x="1902207" y="5808058"/>
            <a:ext cx="275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4"/>
              </a:rPr>
              <a:t>https://www.geomesa.org/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605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16960EB-E177-4013-82D7-1504CE30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009"/>
            <a:ext cx="10515600" cy="824483"/>
          </a:xfrm>
        </p:spPr>
        <p:txBody>
          <a:bodyPr/>
          <a:lstStyle/>
          <a:p>
            <a:r>
              <a:rPr lang="en-US" altLang="zh-CN" dirty="0"/>
              <a:t>Z-order Curve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0D8FD69-4189-4076-9BBC-30BC8F644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6" y="1117358"/>
            <a:ext cx="6361913" cy="5401137"/>
          </a:xfrm>
        </p:spPr>
        <p:txBody>
          <a:bodyPr>
            <a:normAutofit/>
          </a:bodyPr>
          <a:lstStyle/>
          <a:p>
            <a:r>
              <a:rPr lang="en-US" altLang="zh-CN" dirty="0"/>
              <a:t>Convert multi-dimensional information into one-dimensional key</a:t>
            </a:r>
          </a:p>
          <a:p>
            <a:pPr lvl="1"/>
            <a:r>
              <a:rPr lang="en-US" altLang="zh-CN" dirty="0"/>
              <a:t>Level 1: Split the whole space into four regions, and number them</a:t>
            </a:r>
          </a:p>
          <a:p>
            <a:pPr lvl="1"/>
            <a:r>
              <a:rPr lang="en-US" altLang="zh-CN" dirty="0"/>
              <a:t>Level 2: Recursively split each region further</a:t>
            </a:r>
          </a:p>
          <a:p>
            <a:pPr lvl="1"/>
            <a:r>
              <a:rPr lang="en-US" altLang="zh-CN" dirty="0"/>
              <a:t>Until a certain level is reached</a:t>
            </a:r>
          </a:p>
          <a:p>
            <a:endParaRPr lang="en-US" altLang="zh-CN" dirty="0"/>
          </a:p>
          <a:p>
            <a:r>
              <a:rPr lang="en-US" altLang="zh-CN" dirty="0"/>
              <a:t>Z-order Curve in Geographic Space (</a:t>
            </a:r>
            <a:r>
              <a:rPr lang="en-US" altLang="zh-CN" dirty="0" err="1"/>
              <a:t>GeoHash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Encode latitude and longitude in a way like binary search</a:t>
            </a:r>
          </a:p>
          <a:p>
            <a:pPr lvl="1"/>
            <a:r>
              <a:rPr lang="en-US" altLang="zh-CN" dirty="0"/>
              <a:t>Merge the codes of latitude and longitude in cross way</a:t>
            </a:r>
            <a:endParaRPr lang="zh-CN" alt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841F446F-5E93-4425-B88F-070F79EA7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630" y="1131799"/>
            <a:ext cx="2613186" cy="208715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00065E7F-9A40-4712-8864-EF00B24CA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758" y="1131800"/>
            <a:ext cx="2744841" cy="2087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1A248A-C6FA-4B8A-8BCE-D64CFDBE93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560"/>
          <a:stretch/>
        </p:blipFill>
        <p:spPr>
          <a:xfrm>
            <a:off x="6648380" y="4035106"/>
            <a:ext cx="5543620" cy="227691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3C8473F-A767-4C73-8A2A-D0749E9E137E}"/>
              </a:ext>
            </a:extLst>
          </p:cNvPr>
          <p:cNvSpPr txBox="1"/>
          <p:nvPr/>
        </p:nvSpPr>
        <p:spPr>
          <a:xfrm>
            <a:off x="7563978" y="330951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Level 1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8241341-1794-4D0B-9329-11E9DCBA75A6}"/>
              </a:ext>
            </a:extLst>
          </p:cNvPr>
          <p:cNvSpPr txBox="1"/>
          <p:nvPr/>
        </p:nvSpPr>
        <p:spPr>
          <a:xfrm>
            <a:off x="10343023" y="330951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Level 2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080003" y="6381128"/>
            <a:ext cx="86883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Close in Distance (two dimension) ~ Similar Code  in Lexicographical Order (one dimension) </a:t>
            </a:r>
          </a:p>
        </p:txBody>
      </p:sp>
    </p:spTree>
    <p:extLst>
      <p:ext uri="{BB962C8B-B14F-4D97-AF65-F5344CB8AC3E}">
        <p14:creationId xmlns:p14="http://schemas.microsoft.com/office/powerpoint/2010/main" val="129212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C98EFB-E3BC-46F1-A930-DFB13DD1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Indexing Strategies in </a:t>
            </a:r>
            <a:r>
              <a:rPr lang="en-US" altLang="zh-CN" dirty="0" err="1"/>
              <a:t>GeoMesa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8A8C192-8517-47B2-B53E-4A1121EC8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166"/>
            <a:ext cx="10515600" cy="4351338"/>
          </a:xfrm>
        </p:spPr>
        <p:txBody>
          <a:bodyPr/>
          <a:lstStyle/>
          <a:p>
            <a:r>
              <a:rPr lang="en-US" altLang="zh-CN" dirty="0" err="1"/>
              <a:t>GeoMesa</a:t>
            </a:r>
            <a:r>
              <a:rPr lang="en-US" altLang="zh-CN" dirty="0"/>
              <a:t> adopts Z-order curve in the underlying indexing strategies</a:t>
            </a:r>
          </a:p>
          <a:p>
            <a:r>
              <a:rPr lang="en-US" altLang="zh-CN" dirty="0"/>
              <a:t>Support 6 types of Indexing Strategies </a:t>
            </a:r>
            <a:r>
              <a:rPr lang="en-US" dirty="0"/>
              <a:t>Inherently</a:t>
            </a:r>
          </a:p>
          <a:p>
            <a:pPr lvl="1"/>
            <a:r>
              <a:rPr lang="en-US" altLang="zh-CN" dirty="0"/>
              <a:t>ID Indexing Strategy</a:t>
            </a:r>
          </a:p>
          <a:p>
            <a:pPr lvl="1"/>
            <a:r>
              <a:rPr lang="en-US" altLang="zh-CN" dirty="0"/>
              <a:t>Z2 Indexing Strategy</a:t>
            </a:r>
          </a:p>
          <a:p>
            <a:pPr lvl="1"/>
            <a:r>
              <a:rPr lang="en-US" altLang="zh-CN" dirty="0"/>
              <a:t>Z3 Indexing Strategy</a:t>
            </a:r>
          </a:p>
          <a:p>
            <a:pPr lvl="1"/>
            <a:r>
              <a:rPr lang="en-US" altLang="zh-CN" dirty="0"/>
              <a:t>XZ2 Indexing Strategy</a:t>
            </a:r>
          </a:p>
          <a:p>
            <a:pPr lvl="1"/>
            <a:r>
              <a:rPr lang="en-US" altLang="zh-CN" dirty="0"/>
              <a:t>XZ3 Indexing Strategy</a:t>
            </a:r>
          </a:p>
          <a:p>
            <a:pPr lvl="1"/>
            <a:r>
              <a:rPr lang="en-US" altLang="zh-CN" dirty="0"/>
              <a:t>Attribute Indexing Strategy</a:t>
            </a:r>
          </a:p>
          <a:p>
            <a:r>
              <a:rPr lang="en-US" altLang="zh-CN" dirty="0"/>
              <a:t>All strategies follow a common key combination</a:t>
            </a:r>
            <a:endParaRPr lang="zh-CN" altLang="en-US" dirty="0"/>
          </a:p>
        </p:txBody>
      </p:sp>
      <p:sp>
        <p:nvSpPr>
          <p:cNvPr id="4" name="右大括号 3"/>
          <p:cNvSpPr/>
          <p:nvPr/>
        </p:nvSpPr>
        <p:spPr>
          <a:xfrm>
            <a:off x="4961313" y="2516864"/>
            <a:ext cx="344032" cy="214567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5468297" y="3232707"/>
            <a:ext cx="575799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Different strategies correspond to different key-value tables, with </a:t>
            </a:r>
            <a:r>
              <a:rPr lang="en-US" sz="2000" dirty="0">
                <a:solidFill>
                  <a:srgbClr val="FF0000"/>
                </a:solidFill>
              </a:rPr>
              <a:t>different keys</a:t>
            </a:r>
            <a:r>
              <a:rPr lang="en-US" sz="2000" dirty="0">
                <a:solidFill>
                  <a:srgbClr val="0070C0"/>
                </a:solidFill>
              </a:rPr>
              <a:t>, but the </a:t>
            </a:r>
            <a:r>
              <a:rPr lang="en-US" sz="2000" dirty="0">
                <a:solidFill>
                  <a:srgbClr val="FF0000"/>
                </a:solidFill>
              </a:rPr>
              <a:t>same values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21067" y="5244911"/>
            <a:ext cx="504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Shard (1 byte) + Feature (Optional) + Id</a:t>
            </a:r>
          </a:p>
        </p:txBody>
      </p:sp>
      <p:sp>
        <p:nvSpPr>
          <p:cNvPr id="9" name="线形标注 1 8"/>
          <p:cNvSpPr/>
          <p:nvPr/>
        </p:nvSpPr>
        <p:spPr>
          <a:xfrm>
            <a:off x="847441" y="5878654"/>
            <a:ext cx="2372008" cy="629356"/>
          </a:xfrm>
          <a:prstGeom prst="borderCallout1">
            <a:avLst>
              <a:gd name="adj1" fmla="val -715"/>
              <a:gd name="adj2" fmla="val 94510"/>
              <a:gd name="adj3" fmla="val -45423"/>
              <a:gd name="adj4" fmla="val 1154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Random number, avoid “Single Point” issue.</a:t>
            </a:r>
          </a:p>
        </p:txBody>
      </p:sp>
      <p:sp>
        <p:nvSpPr>
          <p:cNvPr id="10" name="线形标注 1 9"/>
          <p:cNvSpPr/>
          <p:nvPr/>
        </p:nvSpPr>
        <p:spPr>
          <a:xfrm>
            <a:off x="3632325" y="5878654"/>
            <a:ext cx="3784349" cy="629356"/>
          </a:xfrm>
          <a:prstGeom prst="borderCallout1">
            <a:avLst>
              <a:gd name="adj1" fmla="val -1925"/>
              <a:gd name="adj2" fmla="val 70288"/>
              <a:gd name="adj3" fmla="val -46002"/>
              <a:gd name="adj4" fmla="val 702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Extracted from a data item, not the same in different indexing strategies.</a:t>
            </a:r>
          </a:p>
        </p:txBody>
      </p:sp>
      <p:sp>
        <p:nvSpPr>
          <p:cNvPr id="11" name="线形标注 1 10"/>
          <p:cNvSpPr/>
          <p:nvPr/>
        </p:nvSpPr>
        <p:spPr>
          <a:xfrm>
            <a:off x="7829550" y="5878654"/>
            <a:ext cx="3473419" cy="629356"/>
          </a:xfrm>
          <a:prstGeom prst="borderCallout1">
            <a:avLst>
              <a:gd name="adj1" fmla="val -2430"/>
              <a:gd name="adj2" fmla="val 24492"/>
              <a:gd name="adj3" fmla="val -46002"/>
              <a:gd name="adj4" fmla="val 172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Identifier of a data item, assigned by users or generated randomly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2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D2609C-06B1-48CF-B6F4-70C84D4D7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 Indexing Strategy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663BFE9-8EC3-4E63-A342-CC98D6E14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Key combination: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Suitable for the scenes:</a:t>
            </a:r>
          </a:p>
          <a:p>
            <a:pPr lvl="1"/>
            <a:r>
              <a:rPr lang="en-US" altLang="zh-CN" dirty="0"/>
              <a:t>ID query: query a data item with </a:t>
            </a:r>
            <a:r>
              <a:rPr lang="en-US" altLang="zh-CN" dirty="0">
                <a:solidFill>
                  <a:srgbClr val="FF0000"/>
                </a:solidFill>
              </a:rPr>
              <a:t>a given id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76108" y="2514411"/>
            <a:ext cx="476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Shard (1 byte) + Feature (Empty) + Id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5959388" y="3014176"/>
            <a:ext cx="1" cy="3894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727095" y="3500437"/>
            <a:ext cx="246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Shard (1 byte) + Id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27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2911</Words>
  <Application>Microsoft Office PowerPoint</Application>
  <PresentationFormat>宽屏</PresentationFormat>
  <Paragraphs>511</Paragraphs>
  <Slides>55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3" baseType="lpstr">
      <vt:lpstr>宋体</vt:lpstr>
      <vt:lpstr>微软雅黑</vt:lpstr>
      <vt:lpstr>经典粗黑简</vt:lpstr>
      <vt:lpstr>Arial</vt:lpstr>
      <vt:lpstr>Calibri</vt:lpstr>
      <vt:lpstr>Calibri Light</vt:lpstr>
      <vt:lpstr>Times New Roman</vt:lpstr>
      <vt:lpstr>Office 主题</vt:lpstr>
      <vt:lpstr>TrajMesa: A Distributed NoSQL Storage Engine for Big Trajectory Data</vt:lpstr>
      <vt:lpstr>Outline</vt:lpstr>
      <vt:lpstr>Framework of TrajMesa</vt:lpstr>
      <vt:lpstr>Framework of TrajMesa</vt:lpstr>
      <vt:lpstr>Introduction to GeoMesa</vt:lpstr>
      <vt:lpstr>Overview of GeoMesa</vt:lpstr>
      <vt:lpstr>Z-order Curve</vt:lpstr>
      <vt:lpstr>Indexing Strategies in GeoMesa</vt:lpstr>
      <vt:lpstr>ID Indexing Strategy</vt:lpstr>
      <vt:lpstr>Z2 Indexing Strategy</vt:lpstr>
      <vt:lpstr>Z3 Indexing Strategy</vt:lpstr>
      <vt:lpstr>XZ2 Indexing Strategy</vt:lpstr>
      <vt:lpstr>XZ3 Indexing Strategy</vt:lpstr>
      <vt:lpstr>Attribute Indexing Strategy</vt:lpstr>
      <vt:lpstr>Limitation of GeoMesa for Trajectories</vt:lpstr>
      <vt:lpstr>Storage Schema of TrajMesa</vt:lpstr>
      <vt:lpstr>Vertical Storage Schema (V-Store)</vt:lpstr>
      <vt:lpstr>Horizontal Storage Schema (H-Store)</vt:lpstr>
      <vt:lpstr>Selection of Serializer and Compressor in H-Store</vt:lpstr>
      <vt:lpstr>Supported Trajectory Queries</vt:lpstr>
      <vt:lpstr>Summary of Supported Trajectory Queries</vt:lpstr>
      <vt:lpstr>ID Temporal Query - Overview</vt:lpstr>
      <vt:lpstr>ID Temporal Query - XZT</vt:lpstr>
      <vt:lpstr>ID Temporal Query - Query Processing</vt:lpstr>
      <vt:lpstr>Spatial Range Query - Overview</vt:lpstr>
      <vt:lpstr>Spatial Range Query - XZ2+</vt:lpstr>
      <vt:lpstr>Spatial Range Query - Query Processing</vt:lpstr>
      <vt:lpstr>Similarity Query - Overview</vt:lpstr>
      <vt:lpstr>Similarity Query - Query Processing</vt:lpstr>
      <vt:lpstr>K-NN Query - Overview</vt:lpstr>
      <vt:lpstr>K-NN Point Query – Query Processing</vt:lpstr>
      <vt:lpstr>K-NN Point Query – Query Processing</vt:lpstr>
      <vt:lpstr>Spatio-Temporal Range Query - Overview</vt:lpstr>
      <vt:lpstr>Spatio-Temporal Range Query - XZ3+</vt:lpstr>
      <vt:lpstr>Spatio-Temporal Range Query - Query Processing </vt:lpstr>
      <vt:lpstr>Similarity Temporal Query - Overview</vt:lpstr>
      <vt:lpstr>K-NN Temporal Query - Overview</vt:lpstr>
      <vt:lpstr>Experiments</vt:lpstr>
      <vt:lpstr>Datasets</vt:lpstr>
      <vt:lpstr>Experimental Settings</vt:lpstr>
      <vt:lpstr>Baselines</vt:lpstr>
      <vt:lpstr>Performance of Storage - Storage Size</vt:lpstr>
      <vt:lpstr>Performance of Storage - Storage Time</vt:lpstr>
      <vt:lpstr>Performance of ID Temporal Query</vt:lpstr>
      <vt:lpstr>Performance of Spatial Range Query (1)</vt:lpstr>
      <vt:lpstr>Performance of Spatial Range Query (2)</vt:lpstr>
      <vt:lpstr>Performance of Similarity Query – fF</vt:lpstr>
      <vt:lpstr>Performance of Similarity Query – fH</vt:lpstr>
      <vt:lpstr>Performance of K-NN Query - fF</vt:lpstr>
      <vt:lpstr>Performance of K-NN Query - fH</vt:lpstr>
      <vt:lpstr>Performance of K-NN Query - fP</vt:lpstr>
      <vt:lpstr>Performance of Spatio-Temporal Query (1)</vt:lpstr>
      <vt:lpstr>Performance of Spatio-Temporal Query (2)</vt:lpstr>
      <vt:lpstr>Conclusion</vt:lpstr>
      <vt:lpstr>Contributions of TrajMesa</vt:lpstr>
    </vt:vector>
  </TitlesOfParts>
  <Company>JDJR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TrajMesa: A Distributed NoSQL Storage Engine for Big Trajectory Data</dc:title>
  <dc:creator>liruiyuan3</dc:creator>
  <cp:lastModifiedBy>liruiyuan3</cp:lastModifiedBy>
  <cp:revision>272</cp:revision>
  <dcterms:created xsi:type="dcterms:W3CDTF">2019-06-18T10:54:00Z</dcterms:created>
  <dcterms:modified xsi:type="dcterms:W3CDTF">2019-06-21T03:39:39Z</dcterms:modified>
</cp:coreProperties>
</file>